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3"/>
  </p:notesMasterIdLst>
  <p:sldIdLst>
    <p:sldId id="256" r:id="rId2"/>
    <p:sldId id="420" r:id="rId3"/>
    <p:sldId id="452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51" r:id="rId25"/>
    <p:sldId id="441" r:id="rId26"/>
    <p:sldId id="442" r:id="rId27"/>
    <p:sldId id="443" r:id="rId28"/>
    <p:sldId id="444" r:id="rId29"/>
    <p:sldId id="445" r:id="rId30"/>
    <p:sldId id="446" r:id="rId31"/>
    <p:sldId id="447" r:id="rId32"/>
  </p:sldIdLst>
  <p:sldSz cx="9144000" cy="5143500" type="screen16x9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93" autoAdjust="0"/>
  </p:normalViewPr>
  <p:slideViewPr>
    <p:cSldViewPr>
      <p:cViewPr varScale="1">
        <p:scale>
          <a:sx n="140" d="100"/>
          <a:sy n="140" d="100"/>
        </p:scale>
        <p:origin x="7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04"/>
    </p:cViewPr>
  </p:sorter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81F85B6-6E08-4ADC-B891-81D599ED26C7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CFA6F3-D3FF-44CE-B44D-6F8079758A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0804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</a:t>
            </a:r>
            <a:r>
              <a:rPr kumimoji="1" lang="en-US" altLang="ja-JP" dirty="0" smtClean="0"/>
              <a:t>Smart Binding System</a:t>
            </a:r>
            <a:r>
              <a:rPr kumimoji="1" lang="ja-JP" altLang="en-US" dirty="0" smtClean="0"/>
              <a:t>のビデオを流す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055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表にする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63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ja-JP" altLang="en-US" sz="12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アプリケーションのサンプルをみんなに配る（</a:t>
            </a:r>
            <a:r>
              <a:rPr lang="ja-JP" altLang="en-US" sz="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質問は後から受け付ける）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102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サンプルを見せる。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690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Both cross-direction and sheet</a:t>
            </a:r>
            <a:r>
              <a:rPr kumimoji="1" lang="en-US" altLang="ja-JP" baseline="0" dirty="0" smtClean="0"/>
              <a:t> feed-direction can be adjusted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88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Check skewed correction.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290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purpose is to workflow.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26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200" dirty="0" smtClean="0">
                <a:latin typeface="Calibri" pitchFamily="34" charset="0"/>
              </a:rPr>
              <a:t>パネルからでも</a:t>
            </a:r>
            <a:r>
              <a:rPr lang="en-US" altLang="ja-JP" sz="1200" dirty="0" smtClean="0">
                <a:latin typeface="Calibri" pitchFamily="34" charset="0"/>
              </a:rPr>
              <a:t>PC</a:t>
            </a:r>
            <a:r>
              <a:rPr lang="ja-JP" altLang="en-US" sz="1200" dirty="0" smtClean="0">
                <a:latin typeface="Calibri" pitchFamily="34" charset="0"/>
              </a:rPr>
              <a:t>からでも結局は現物を見て手入力するという作業は変わらない。</a:t>
            </a:r>
            <a:endParaRPr lang="en-US" altLang="ja-JP" sz="12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altLang="ja-JP" sz="1200" dirty="0" smtClean="0">
                <a:latin typeface="Calibri" pitchFamily="34" charset="0"/>
              </a:rPr>
              <a:t>SmartConnect</a:t>
            </a:r>
            <a:r>
              <a:rPr lang="ja-JP" altLang="en-US" sz="1200" dirty="0" smtClean="0">
                <a:latin typeface="Calibri" pitchFamily="34" charset="0"/>
              </a:rPr>
              <a:t>のターゲットは、上位と</a:t>
            </a:r>
            <a:r>
              <a:rPr lang="en-US" altLang="ja-JP" sz="1200" dirty="0" smtClean="0">
                <a:latin typeface="Calibri" pitchFamily="34" charset="0"/>
              </a:rPr>
              <a:t>JDF</a:t>
            </a:r>
            <a:r>
              <a:rPr lang="ja-JP" altLang="en-US" sz="1200" dirty="0" smtClean="0">
                <a:latin typeface="Calibri" pitchFamily="34" charset="0"/>
              </a:rPr>
              <a:t>の連携を行い、自動で設定を行いたい人向け。</a:t>
            </a:r>
            <a:endParaRPr lang="en-US" altLang="ja-JP" sz="1200" dirty="0" smtClean="0">
              <a:latin typeface="Calibri" pitchFamily="34" charset="0"/>
            </a:endParaRPr>
          </a:p>
          <a:p>
            <a:pPr>
              <a:defRPr/>
            </a:pPr>
            <a:r>
              <a:rPr lang="ja-JP" altLang="en-US" sz="1200" dirty="0" smtClean="0">
                <a:latin typeface="Calibri" pitchFamily="34" charset="0"/>
              </a:rPr>
              <a:t>連携の方法はバーコード。</a:t>
            </a:r>
            <a:r>
              <a:rPr lang="en-US" altLang="ja-JP" sz="1200" dirty="0" smtClean="0">
                <a:latin typeface="Calibri" pitchFamily="34" charset="0"/>
              </a:rPr>
              <a:t>SmartSlitter</a:t>
            </a:r>
            <a:r>
              <a:rPr lang="ja-JP" altLang="en-US" sz="1200" dirty="0" smtClean="0">
                <a:latin typeface="Calibri" pitchFamily="34" charset="0"/>
              </a:rPr>
              <a:t>用の</a:t>
            </a:r>
            <a:r>
              <a:rPr lang="en-US" altLang="ja-JP" sz="1200" dirty="0" smtClean="0">
                <a:latin typeface="Calibri" pitchFamily="34" charset="0"/>
              </a:rPr>
              <a:t>JDF</a:t>
            </a:r>
            <a:r>
              <a:rPr lang="ja-JP" altLang="en-US" sz="1200" dirty="0" smtClean="0">
                <a:latin typeface="Calibri" pitchFamily="34" charset="0"/>
              </a:rPr>
              <a:t>を生成する為にはもちろん</a:t>
            </a:r>
            <a:r>
              <a:rPr lang="en-US" altLang="ja-JP" sz="1200" dirty="0" smtClean="0">
                <a:latin typeface="Calibri" pitchFamily="34" charset="0"/>
              </a:rPr>
              <a:t>SmartSlitter</a:t>
            </a:r>
            <a:r>
              <a:rPr lang="ja-JP" altLang="en-US" sz="1200" dirty="0" smtClean="0">
                <a:latin typeface="Calibri" pitchFamily="34" charset="0"/>
              </a:rPr>
              <a:t>の仕様を熟知する必要がある。</a:t>
            </a:r>
            <a:endParaRPr lang="en-US" altLang="ja-JP" sz="1200" dirty="0" smtClean="0">
              <a:latin typeface="Calibri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473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200" dirty="0" smtClean="0">
                <a:latin typeface="Calibri" pitchFamily="34" charset="0"/>
              </a:rPr>
              <a:t>パネルからでも</a:t>
            </a:r>
            <a:r>
              <a:rPr lang="en-US" altLang="ja-JP" sz="1200" dirty="0" smtClean="0">
                <a:latin typeface="Calibri" pitchFamily="34" charset="0"/>
              </a:rPr>
              <a:t>PC</a:t>
            </a:r>
            <a:r>
              <a:rPr lang="ja-JP" altLang="en-US" sz="1200" dirty="0" smtClean="0">
                <a:latin typeface="Calibri" pitchFamily="34" charset="0"/>
              </a:rPr>
              <a:t>からでも結局は現物を見て手入力するという作業は変わらない。</a:t>
            </a:r>
            <a:endParaRPr lang="en-US" altLang="ja-JP" sz="12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altLang="ja-JP" sz="1200" dirty="0" smtClean="0">
                <a:latin typeface="Calibri" pitchFamily="34" charset="0"/>
              </a:rPr>
              <a:t>SmartConnect</a:t>
            </a:r>
            <a:r>
              <a:rPr lang="ja-JP" altLang="en-US" sz="1200" dirty="0" smtClean="0">
                <a:latin typeface="Calibri" pitchFamily="34" charset="0"/>
              </a:rPr>
              <a:t>のターゲットは、上位と</a:t>
            </a:r>
            <a:r>
              <a:rPr lang="en-US" altLang="ja-JP" sz="1200" dirty="0" smtClean="0">
                <a:latin typeface="Calibri" pitchFamily="34" charset="0"/>
              </a:rPr>
              <a:t>JDF</a:t>
            </a:r>
            <a:r>
              <a:rPr lang="ja-JP" altLang="en-US" sz="1200" dirty="0" smtClean="0">
                <a:latin typeface="Calibri" pitchFamily="34" charset="0"/>
              </a:rPr>
              <a:t>の連携を行い、自動で設定を行いたい人向け。</a:t>
            </a:r>
            <a:endParaRPr lang="en-US" altLang="ja-JP" sz="1200" dirty="0" smtClean="0">
              <a:latin typeface="Calibri" pitchFamily="34" charset="0"/>
            </a:endParaRPr>
          </a:p>
          <a:p>
            <a:pPr>
              <a:defRPr/>
            </a:pPr>
            <a:r>
              <a:rPr lang="ja-JP" altLang="en-US" sz="1200" dirty="0" smtClean="0">
                <a:latin typeface="Calibri" pitchFamily="34" charset="0"/>
              </a:rPr>
              <a:t>連携の方法はバーコード。</a:t>
            </a:r>
            <a:r>
              <a:rPr lang="en-US" altLang="ja-JP" sz="1200" dirty="0" smtClean="0">
                <a:latin typeface="Calibri" pitchFamily="34" charset="0"/>
              </a:rPr>
              <a:t>SmartSlitter</a:t>
            </a:r>
            <a:r>
              <a:rPr lang="ja-JP" altLang="en-US" sz="1200" dirty="0" smtClean="0">
                <a:latin typeface="Calibri" pitchFamily="34" charset="0"/>
              </a:rPr>
              <a:t>用の</a:t>
            </a:r>
            <a:r>
              <a:rPr lang="en-US" altLang="ja-JP" sz="1200" dirty="0" smtClean="0">
                <a:latin typeface="Calibri" pitchFamily="34" charset="0"/>
              </a:rPr>
              <a:t>JDF</a:t>
            </a:r>
            <a:r>
              <a:rPr lang="ja-JP" altLang="en-US" sz="1200" dirty="0" smtClean="0">
                <a:latin typeface="Calibri" pitchFamily="34" charset="0"/>
              </a:rPr>
              <a:t>を生成する為にはもちろん</a:t>
            </a:r>
            <a:r>
              <a:rPr lang="en-US" altLang="ja-JP" sz="1200" dirty="0" smtClean="0">
                <a:latin typeface="Calibri" pitchFamily="34" charset="0"/>
              </a:rPr>
              <a:t>SmartSlitter</a:t>
            </a:r>
            <a:r>
              <a:rPr lang="ja-JP" altLang="en-US" sz="1200" dirty="0" smtClean="0">
                <a:latin typeface="Calibri" pitchFamily="34" charset="0"/>
              </a:rPr>
              <a:t>の仕様を熟知する必要がある。</a:t>
            </a:r>
            <a:endParaRPr lang="en-US" altLang="ja-JP" sz="1200" dirty="0" smtClean="0">
              <a:latin typeface="Calibri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473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purpose is to workflow.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FA6F3-D3FF-44CE-B44D-6F8079758AEE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26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34520"/>
            <a:ext cx="7772400" cy="112784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81598"/>
            <a:ext cx="6400800" cy="13446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0C28-C9CD-444D-A65E-65017FF864B1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35CF-9315-43F4-A25B-12721B4C01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53D9-F9C0-439B-A244-88D16F45FEE7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4153-2C42-4E87-8B1E-ED303E1200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10710"/>
            <a:ext cx="2057400" cy="448944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10710"/>
            <a:ext cx="6019800" cy="448944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E6D2-9F03-4E27-8CBF-E7CC96D6CC69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4D11-59B0-41E5-A24C-D89F2FF864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2E53-97D3-412C-A619-8BA89777CA09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9DE2-70A1-4C62-B67F-0430FBF88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81093"/>
            <a:ext cx="7772400" cy="10450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230109"/>
            <a:ext cx="7772400" cy="11509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96E7-2977-47E5-96A2-87FA9DA8FC82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AFC5-B32F-40A9-8254-89DDD195DE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27717"/>
            <a:ext cx="4038600" cy="3472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27717"/>
            <a:ext cx="4038600" cy="3472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98B4-E50F-4DB5-83FA-1F7798CD3293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1D0AD-6C05-4953-8DDF-ABF1122F42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77780"/>
            <a:ext cx="4040188" cy="4908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68623"/>
            <a:ext cx="4040188" cy="3031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77780"/>
            <a:ext cx="4041775" cy="4908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68623"/>
            <a:ext cx="4041775" cy="3031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5257-9FD8-4B8A-ACD9-61CF3D1721EA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A986-D729-4A35-96F5-16CFE7EC65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E22A-30AF-447C-BD41-C4A3C8BC0C0F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EDB5-0A7A-4C1A-8325-F840DF7468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4BAA-F171-4EF5-867F-154197CF4B66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56A0-7419-47CA-BE2D-8CB533F853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9491"/>
            <a:ext cx="3008313" cy="8915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9491"/>
            <a:ext cx="5111750" cy="44906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101048"/>
            <a:ext cx="3008313" cy="35991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361B1-C7F2-44D4-A698-8B999B016837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213A-A003-4608-A8F5-8F715A9077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83150"/>
            <a:ext cx="5486400" cy="4348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70137"/>
            <a:ext cx="5486400" cy="315698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117967"/>
            <a:ext cx="5486400" cy="617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E229-E6DE-45AB-88F7-D25AC0934E79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AAF4-7104-4A68-8BA9-9F0E81873F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FA856D0-8969-4707-8D20-C032CBD49646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81AAE7-7823-43B6-A4D4-750A0C532D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0" y="-20638"/>
            <a:ext cx="9144000" cy="268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6000">
                <a:srgbClr val="D9D9D9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0" y="5092700"/>
            <a:ext cx="7358063" cy="523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5000">
                <a:srgbClr val="D9D9D9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2" descr="\\CAN\OpenArea\イベント\logo\Horizon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00" y="4949825"/>
            <a:ext cx="15478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9001125" y="5092700"/>
            <a:ext cx="142875" cy="523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999">
                <a:srgbClr val="D9D9D9"/>
              </a:gs>
              <a:gs pos="100000">
                <a:srgbClr val="D9D9D9"/>
              </a:gs>
            </a:gsLst>
            <a:lin ang="5400000"/>
          </a:gradFill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5" name="図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0638"/>
            <a:ext cx="3276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428625" y="1563638"/>
            <a:ext cx="8358188" cy="1368151"/>
          </a:xfrm>
        </p:spPr>
        <p:txBody>
          <a:bodyPr/>
          <a:lstStyle/>
          <a:p>
            <a:pPr eaLnBrk="1" hangingPunct="1"/>
            <a:r>
              <a:rPr lang="en-US" altLang="ja-JP" b="1" dirty="0" err="1" smtClean="0"/>
              <a:t>SmartSlitter</a:t>
            </a:r>
            <a:endParaRPr lang="en-US" altLang="ja-JP" sz="1600" b="1" strike="sngStrike" dirty="0" smtClean="0">
              <a:solidFill>
                <a:srgbClr val="3366FF"/>
              </a:solidFill>
            </a:endParaRPr>
          </a:p>
        </p:txBody>
      </p:sp>
      <p:sp>
        <p:nvSpPr>
          <p:cNvPr id="2051" name="サブタイトル 2"/>
          <p:cNvSpPr>
            <a:spLocks/>
          </p:cNvSpPr>
          <p:nvPr/>
        </p:nvSpPr>
        <p:spPr bwMode="auto">
          <a:xfrm>
            <a:off x="2411760" y="4029075"/>
            <a:ext cx="64801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altLang="ja-JP" sz="2000" dirty="0" smtClean="0">
                <a:latin typeface="Century Gothic" pitchFamily="34" charset="0"/>
              </a:rPr>
              <a:t>Created Sep.</a:t>
            </a:r>
            <a:r>
              <a:rPr lang="ja-JP" altLang="en-US" sz="2000" dirty="0" smtClean="0">
                <a:latin typeface="Century Gothic" pitchFamily="34" charset="0"/>
              </a:rPr>
              <a:t> </a:t>
            </a:r>
            <a:r>
              <a:rPr lang="en-US" altLang="ja-JP" sz="2000" smtClean="0">
                <a:latin typeface="Century Gothic" pitchFamily="34" charset="0"/>
              </a:rPr>
              <a:t>17, </a:t>
            </a:r>
            <a:r>
              <a:rPr lang="en-US" altLang="ja-JP" sz="2000" dirty="0" smtClean="0">
                <a:latin typeface="Century Gothic" pitchFamily="34" charset="0"/>
              </a:rPr>
              <a:t>2015</a:t>
            </a:r>
            <a:endParaRPr lang="en-US" altLang="ja-JP" sz="2000" dirty="0">
              <a:latin typeface="Century Gothic" pitchFamily="34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altLang="ja-JP" sz="2000" dirty="0">
                <a:latin typeface="Century Gothic" pitchFamily="34" charset="0"/>
              </a:rPr>
              <a:t>Horizon International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02_パワポ\SmartSlitter\イラスト\08SMSL100A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95686"/>
            <a:ext cx="18362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07904" y="1347614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Sheet feed direction</a:t>
            </a:r>
            <a:r>
              <a:rPr lang="ja-JP" altLang="en-US" sz="2400" b="1" dirty="0" smtClean="0">
                <a:latin typeface="Calibri" pitchFamily="34" charset="0"/>
              </a:rPr>
              <a:t> </a:t>
            </a:r>
            <a:r>
              <a:rPr lang="en-US" altLang="ja-JP" sz="2400" b="1" dirty="0" smtClean="0">
                <a:latin typeface="Calibri" pitchFamily="34" charset="0"/>
              </a:rPr>
              <a:t>(Option)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2 sets of rotary perforation units are equipped.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Perforation position can be adjusted automatically.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Skip </a:t>
            </a:r>
            <a:r>
              <a:rPr lang="en-US" altLang="ja-JP" sz="2000" dirty="0">
                <a:latin typeface="Calibri" pitchFamily="34" charset="0"/>
              </a:rPr>
              <a:t>perforation </a:t>
            </a:r>
            <a:r>
              <a:rPr lang="en-US" altLang="ja-JP" sz="2000" dirty="0" smtClean="0">
                <a:latin typeface="Calibri" pitchFamily="34" charset="0"/>
              </a:rPr>
              <a:t>enables T-shaped and L-shaped perforation.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Skip perforation </a:t>
            </a:r>
            <a:r>
              <a:rPr lang="en-US" altLang="ja-JP" sz="2000" dirty="0">
                <a:latin typeface="Calibri" pitchFamily="34" charset="0"/>
              </a:rPr>
              <a:t>can be performed maximum 10 times per sheet</a:t>
            </a:r>
            <a:r>
              <a:rPr lang="en-US" altLang="ja-JP" sz="2000" dirty="0" smtClean="0">
                <a:latin typeface="Calibri" pitchFamily="34" charset="0"/>
              </a:rPr>
              <a:t>.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Minimum gap between perforation lines is 50 mm </a:t>
            </a:r>
            <a:r>
              <a:rPr lang="en-US" altLang="ja-JP" sz="2000" dirty="0">
                <a:latin typeface="Calibri" pitchFamily="34" charset="0"/>
              </a:rPr>
              <a:t>(2.16</a:t>
            </a:r>
            <a:r>
              <a:rPr lang="en-US" altLang="ja-JP" sz="2000" dirty="0" smtClean="0">
                <a:latin typeface="Calibri" pitchFamily="34" charset="0"/>
              </a:rPr>
              <a:t>’’).</a:t>
            </a:r>
          </a:p>
        </p:txBody>
      </p:sp>
      <p:pic>
        <p:nvPicPr>
          <p:cNvPr id="11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02_パワポ\SmartSlitter\イラスト\08SMSL100A29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43" y="3154036"/>
            <a:ext cx="1781453" cy="13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823399" y="1169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2</a:t>
            </a:r>
            <a:r>
              <a:rPr lang="en-US" altLang="ja-JP" sz="2400" b="1" dirty="0" smtClean="0">
                <a:latin typeface="Calibri" pitchFamily="34" charset="0"/>
              </a:rPr>
              <a:t>. Perforating</a:t>
            </a:r>
          </a:p>
        </p:txBody>
      </p:sp>
      <p:sp>
        <p:nvSpPr>
          <p:cNvPr id="13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Function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02_パワポ\SmartSlitter\イラスト\SMSL100_E_Edge_Gu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43" y="3152075"/>
            <a:ext cx="1830693" cy="121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31636" y="1539825"/>
            <a:ext cx="40287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Sheet feed direction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4 slitter cutters for 2 gutter cuts or 2 slit cuts.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2 slitter cutters for edge trim.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Edge trimming width</a:t>
            </a:r>
          </a:p>
          <a:p>
            <a:pPr marL="360363">
              <a:defRPr/>
            </a:pPr>
            <a:r>
              <a:rPr lang="en-US" altLang="ja-JP" sz="2000" dirty="0" smtClean="0">
                <a:latin typeface="Calibri" pitchFamily="34" charset="0"/>
              </a:rPr>
              <a:t>3 </a:t>
            </a:r>
            <a:r>
              <a:rPr lang="en-US" altLang="ja-JP" sz="2000" dirty="0">
                <a:latin typeface="Calibri" pitchFamily="34" charset="0"/>
              </a:rPr>
              <a:t>to </a:t>
            </a:r>
            <a:r>
              <a:rPr lang="en-US" altLang="ja-JP" sz="2000" dirty="0" smtClean="0">
                <a:latin typeface="Calibri" pitchFamily="34" charset="0"/>
              </a:rPr>
              <a:t>60</a:t>
            </a:r>
            <a:r>
              <a:rPr lang="ja-JP" altLang="en-US" sz="2000" dirty="0" smtClean="0">
                <a:latin typeface="Calibri" pitchFamily="34" charset="0"/>
              </a:rPr>
              <a:t> </a:t>
            </a:r>
            <a:r>
              <a:rPr lang="en-US" altLang="ja-JP" sz="2000" dirty="0" smtClean="0">
                <a:latin typeface="Calibri" pitchFamily="34" charset="0"/>
              </a:rPr>
              <a:t>mm (0.118’’ x 2.362’’)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Gutter cutting width :</a:t>
            </a:r>
          </a:p>
          <a:p>
            <a:pPr marL="360363">
              <a:defRPr/>
            </a:pPr>
            <a:r>
              <a:rPr lang="en-US" altLang="ja-JP" sz="2000" dirty="0" smtClean="0">
                <a:latin typeface="Calibri" pitchFamily="34" charset="0"/>
              </a:rPr>
              <a:t>5 </a:t>
            </a:r>
            <a:r>
              <a:rPr lang="en-US" altLang="ja-JP" sz="2000" dirty="0">
                <a:latin typeface="Calibri" pitchFamily="34" charset="0"/>
              </a:rPr>
              <a:t>to </a:t>
            </a:r>
            <a:r>
              <a:rPr lang="en-US" altLang="ja-JP" sz="2000" dirty="0" smtClean="0">
                <a:latin typeface="Calibri" pitchFamily="34" charset="0"/>
              </a:rPr>
              <a:t>15 mm (0.196’’ x 0.590’’)</a:t>
            </a:r>
            <a:endParaRPr lang="en-US" altLang="ja-JP" sz="2000" dirty="0">
              <a:latin typeface="Calibri" pitchFamily="34" charset="0"/>
            </a:endParaRPr>
          </a:p>
        </p:txBody>
      </p:sp>
      <p:pic>
        <p:nvPicPr>
          <p:cNvPr id="8194" name="Picture 2" descr="D:\02_パワポ\SmartSlitter\イラスト\IMG_4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7187"/>
            <a:ext cx="1912858" cy="14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823399" y="1169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3</a:t>
            </a:r>
            <a:r>
              <a:rPr lang="en-US" altLang="ja-JP" sz="2400" b="1" dirty="0" smtClean="0">
                <a:latin typeface="Calibri" pitchFamily="34" charset="0"/>
              </a:rPr>
              <a:t>. Slitting</a:t>
            </a:r>
          </a:p>
        </p:txBody>
      </p:sp>
      <p:sp>
        <p:nvSpPr>
          <p:cNvPr id="13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Function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572000" y="1707654"/>
            <a:ext cx="42484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Cross-direction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ja-JP" sz="2000" dirty="0">
                <a:latin typeface="Calibri" pitchFamily="34" charset="0"/>
              </a:rPr>
              <a:t>S</a:t>
            </a:r>
            <a:r>
              <a:rPr lang="en-US" altLang="ja-JP" sz="2000" dirty="0" err="1" smtClean="0">
                <a:latin typeface="Calibri" pitchFamily="34" charset="0"/>
              </a:rPr>
              <a:t>cissors</a:t>
            </a:r>
            <a:r>
              <a:rPr lang="en-US" altLang="ja-JP" sz="2000" dirty="0" smtClean="0">
                <a:latin typeface="Calibri" pitchFamily="34" charset="0"/>
              </a:rPr>
              <a:t> type cutting with upper and lower blades is employed.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Cutter </a:t>
            </a:r>
            <a:r>
              <a:rPr lang="en-US" altLang="ja-JP" sz="2000" dirty="0">
                <a:latin typeface="Calibri" pitchFamily="34" charset="0"/>
              </a:rPr>
              <a:t>activates maximum 20 times per sheet</a:t>
            </a:r>
            <a:r>
              <a:rPr lang="en-US" altLang="ja-JP" sz="2000" dirty="0" smtClean="0">
                <a:latin typeface="Calibri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Calibri" pitchFamily="34" charset="0"/>
              </a:rPr>
              <a:t>Gutter cut can be performed. </a:t>
            </a:r>
            <a:r>
              <a:rPr lang="en-US" altLang="ja-JP" sz="2000" dirty="0" smtClean="0">
                <a:latin typeface="Calibri" pitchFamily="34" charset="0"/>
              </a:rPr>
              <a:t>Gutter </a:t>
            </a:r>
            <a:r>
              <a:rPr lang="en-US" altLang="ja-JP" sz="2000" dirty="0">
                <a:latin typeface="Calibri" pitchFamily="34" charset="0"/>
              </a:rPr>
              <a:t>width is </a:t>
            </a:r>
            <a:r>
              <a:rPr lang="en-US" altLang="ja-JP" sz="2000" dirty="0" smtClean="0">
                <a:latin typeface="Calibri" pitchFamily="34" charset="0"/>
              </a:rPr>
              <a:t>5 to 20mm (0.196’’ to 0.787‘’)</a:t>
            </a:r>
            <a:endParaRPr lang="en-US" altLang="ja-JP" sz="2000" dirty="0">
              <a:latin typeface="Calibri" pitchFamily="34" charset="0"/>
            </a:endParaRPr>
          </a:p>
        </p:txBody>
      </p:sp>
      <p:pic>
        <p:nvPicPr>
          <p:cNvPr id="14338" name="Picture 2" descr="D:\02_パワポ\SmartSlitter\イラスト\SMSL100_E_Cu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8" y="3219822"/>
            <a:ext cx="2261941" cy="13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02_パワポ\SmartSlitter\イラスト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5" y="2139702"/>
            <a:ext cx="2309812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823399" y="1169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4</a:t>
            </a:r>
            <a:r>
              <a:rPr lang="en-US" altLang="ja-JP" sz="2400" b="1" dirty="0" smtClean="0">
                <a:latin typeface="Calibri" pitchFamily="34" charset="0"/>
              </a:rPr>
              <a:t>. Cutting</a:t>
            </a:r>
          </a:p>
        </p:txBody>
      </p:sp>
      <p:sp>
        <p:nvSpPr>
          <p:cNvPr id="13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Function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72000" y="1491630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Intuitive touch screen and easily input sheet size, slit, edge trim, perforation and cutting position. Then whole section of the SmartSlitter can be adjusted automatically.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Calibri" pitchFamily="34" charset="0"/>
              </a:rPr>
              <a:t>H</a:t>
            </a:r>
            <a:r>
              <a:rPr lang="en-US" altLang="ja-JP" sz="2000" dirty="0" smtClean="0">
                <a:latin typeface="Calibri" pitchFamily="34" charset="0"/>
              </a:rPr>
              <a:t>igh resolution 12.1 inch touchscreen.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200 jobs can be stored in job memory.</a:t>
            </a:r>
          </a:p>
        </p:txBody>
      </p:sp>
      <p:pic>
        <p:nvPicPr>
          <p:cNvPr id="3074" name="Picture 2" descr="D:\02_パワポ\SmartSlitter\イラスト\08SMSL100A2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3168352" cy="23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Touch panel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355976" y="1804630"/>
            <a:ext cx="439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  <a:ea typeface="MS PGothic" pitchFamily="34" charset="-128"/>
                <a:cs typeface="Tahoma" pitchFamily="34" charset="0"/>
              </a:rPr>
              <a:t>Vacuum belt, </a:t>
            </a:r>
            <a:r>
              <a:rPr lang="en-US" altLang="ja-JP" sz="2000" dirty="0">
                <a:latin typeface="+mj-lt"/>
                <a:ea typeface="MS PGothic" pitchFamily="34" charset="-128"/>
                <a:cs typeface="Tahoma" pitchFamily="34" charset="0"/>
              </a:rPr>
              <a:t>and powerful </a:t>
            </a:r>
            <a:r>
              <a:rPr lang="en-US" altLang="ja-JP" sz="2000" dirty="0" smtClean="0">
                <a:latin typeface="+mj-lt"/>
                <a:ea typeface="MS PGothic" pitchFamily="34" charset="-128"/>
                <a:cs typeface="Tahoma" pitchFamily="34" charset="0"/>
              </a:rPr>
              <a:t>separation air ensures consistent and smooth feeding.</a:t>
            </a:r>
            <a:endParaRPr lang="en-US" altLang="ja-JP" sz="2000" dirty="0">
              <a:latin typeface="+mj-lt"/>
              <a:ea typeface="MS PGothic" pitchFamily="34" charset="-128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</a:rPr>
              <a:t>Built-in </a:t>
            </a:r>
            <a:r>
              <a:rPr lang="en-US" altLang="ja-JP" sz="2000" dirty="0">
                <a:latin typeface="+mj-lt"/>
              </a:rPr>
              <a:t>ultra-sonic sensor detects double </a:t>
            </a:r>
            <a:r>
              <a:rPr lang="en-US" altLang="ja-JP" sz="2000" dirty="0" smtClean="0">
                <a:latin typeface="+mj-lt"/>
              </a:rPr>
              <a:t>feeding and miss-feeding.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</a:rPr>
              <a:t>Same technology as in RD-4055.</a:t>
            </a:r>
          </a:p>
        </p:txBody>
      </p:sp>
      <p:pic>
        <p:nvPicPr>
          <p:cNvPr id="4098" name="Picture 2" descr="D:\02_パワポ\SmartSlitter\イラスト\08SMSL100A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9662"/>
            <a:ext cx="3258915" cy="21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Sheet feeder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2_パワポ\SmartSlitter\イラスト\08SMSL100A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9702"/>
            <a:ext cx="280831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211960" y="1491630"/>
            <a:ext cx="4464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+mj-lt"/>
                <a:cs typeface="Tahoma" pitchFamily="34" charset="0"/>
              </a:rPr>
              <a:t>Sheets are </a:t>
            </a:r>
            <a:r>
              <a:rPr lang="en-US" altLang="ja-JP" sz="2000" dirty="0" smtClean="0">
                <a:latin typeface="+mj-lt"/>
                <a:cs typeface="Tahoma" pitchFamily="34" charset="0"/>
              </a:rPr>
              <a:t>aligned to the register guide by angled vacuum belt.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  <a:cs typeface="Tahoma" pitchFamily="34" charset="0"/>
              </a:rPr>
              <a:t>Sheets are firmly transported with </a:t>
            </a:r>
            <a:r>
              <a:rPr lang="en-US" altLang="ja-JP" sz="2000" dirty="0">
                <a:latin typeface="+mj-lt"/>
                <a:cs typeface="Tahoma" pitchFamily="34" charset="0"/>
              </a:rPr>
              <a:t>gripper rollers for high </a:t>
            </a:r>
            <a:r>
              <a:rPr lang="en-US" altLang="ja-JP" sz="2000" dirty="0" smtClean="0">
                <a:latin typeface="+mj-lt"/>
                <a:cs typeface="Tahoma" pitchFamily="34" charset="0"/>
              </a:rPr>
              <a:t>precision </a:t>
            </a:r>
            <a:r>
              <a:rPr lang="ja-JP" altLang="ja-JP" sz="2000" dirty="0" smtClean="0">
                <a:latin typeface="+mj-lt"/>
                <a:cs typeface="Tahoma" pitchFamily="34" charset="0"/>
              </a:rPr>
              <a:t>s</a:t>
            </a:r>
            <a:r>
              <a:rPr lang="en-US" altLang="ja-JP" sz="2000" dirty="0" err="1" smtClean="0">
                <a:latin typeface="+mj-lt"/>
                <a:cs typeface="Tahoma" pitchFamily="34" charset="0"/>
              </a:rPr>
              <a:t>heet</a:t>
            </a:r>
            <a:r>
              <a:rPr lang="ja-JP" altLang="en-US" sz="2000" dirty="0" smtClean="0">
                <a:latin typeface="+mj-lt"/>
                <a:cs typeface="Tahoma" pitchFamily="34" charset="0"/>
              </a:rPr>
              <a:t> </a:t>
            </a:r>
            <a:r>
              <a:rPr lang="en-US" altLang="ja-JP" sz="2000" dirty="0" smtClean="0">
                <a:latin typeface="+mj-lt"/>
                <a:cs typeface="Tahoma" pitchFamily="34" charset="0"/>
              </a:rPr>
              <a:t>positioning.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+mj-lt"/>
                <a:cs typeface="Tahoma" pitchFamily="34" charset="0"/>
              </a:rPr>
              <a:t>Sheets are </a:t>
            </a:r>
            <a:r>
              <a:rPr lang="en-US" altLang="ja-JP" sz="2000" dirty="0" smtClean="0">
                <a:latin typeface="+mj-lt"/>
                <a:cs typeface="Tahoma" pitchFamily="34" charset="0"/>
              </a:rPr>
              <a:t>accurately positioned </a:t>
            </a:r>
            <a:r>
              <a:rPr lang="en-US" altLang="ja-JP" sz="2000" dirty="0">
                <a:latin typeface="+mj-lt"/>
                <a:cs typeface="Tahoma" pitchFamily="34" charset="0"/>
              </a:rPr>
              <a:t>to camera section </a:t>
            </a:r>
            <a:r>
              <a:rPr lang="en-US" altLang="ja-JP" sz="2000" dirty="0" smtClean="0">
                <a:latin typeface="+mj-lt"/>
                <a:cs typeface="Tahoma" pitchFamily="34" charset="0"/>
              </a:rPr>
              <a:t>so </a:t>
            </a:r>
            <a:r>
              <a:rPr lang="en-US" altLang="ja-JP" sz="2000" dirty="0">
                <a:latin typeface="+mj-lt"/>
                <a:cs typeface="Tahoma" pitchFamily="34" charset="0"/>
              </a:rPr>
              <a:t>that camera can </a:t>
            </a:r>
            <a:r>
              <a:rPr lang="en-US" altLang="ja-JP" sz="2000" dirty="0" smtClean="0">
                <a:latin typeface="+mj-lt"/>
                <a:cs typeface="Tahoma" pitchFamily="34" charset="0"/>
              </a:rPr>
              <a:t>steadily scan </a:t>
            </a:r>
            <a:r>
              <a:rPr lang="en-US" altLang="ja-JP" sz="2000" dirty="0">
                <a:latin typeface="+mj-lt"/>
                <a:cs typeface="Tahoma" pitchFamily="34" charset="0"/>
              </a:rPr>
              <a:t>barcode printed on sheet</a:t>
            </a:r>
            <a:r>
              <a:rPr lang="en-US" altLang="ja-JP" sz="2000" dirty="0" smtClean="0">
                <a:latin typeface="+mj-lt"/>
                <a:cs typeface="Tahoma" pitchFamily="34" charset="0"/>
              </a:rPr>
              <a:t>.</a:t>
            </a:r>
            <a:endParaRPr lang="en-US" altLang="ja-JP" sz="2000" dirty="0">
              <a:latin typeface="+mj-lt"/>
              <a:cs typeface="Tahoma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27584" y="1347614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Sheet alignment</a:t>
            </a:r>
          </a:p>
        </p:txBody>
      </p:sp>
      <p:pic>
        <p:nvPicPr>
          <p:cNvPr id="12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Sheet registration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995936" y="1797660"/>
            <a:ext cx="4933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Camera scans register mark printed on each sheet.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Following sections will be fine adjusted according to scanned register mark position.</a:t>
            </a:r>
          </a:p>
          <a:p>
            <a:pPr marL="788988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Slitting section</a:t>
            </a:r>
            <a:endParaRPr lang="en-US" altLang="ja-JP" sz="2000" dirty="0">
              <a:latin typeface="Calibri" pitchFamily="34" charset="0"/>
            </a:endParaRPr>
          </a:p>
          <a:p>
            <a:pPr marL="788988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Calibri" pitchFamily="34" charset="0"/>
              </a:rPr>
              <a:t>Scoring </a:t>
            </a:r>
            <a:r>
              <a:rPr lang="en-US" altLang="ja-JP" sz="2000" dirty="0" smtClean="0">
                <a:latin typeface="Calibri" pitchFamily="34" charset="0"/>
              </a:rPr>
              <a:t>section</a:t>
            </a:r>
            <a:endParaRPr lang="en-US" altLang="ja-JP" sz="2000" dirty="0">
              <a:latin typeface="Calibri" pitchFamily="34" charset="0"/>
            </a:endParaRPr>
          </a:p>
          <a:p>
            <a:pPr marL="788988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Cutting section</a:t>
            </a:r>
          </a:p>
          <a:p>
            <a:pPr marL="788988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Perforation section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27584" y="120359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Auto Sheet Registration</a:t>
            </a:r>
          </a:p>
        </p:txBody>
      </p:sp>
      <p:pic>
        <p:nvPicPr>
          <p:cNvPr id="12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ATHENA\athena_the_3rd\01_営業\21_HIPに無い写真\SmartSlitter\小さいサイズ\IMG_4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3678"/>
            <a:ext cx="2650111" cy="19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Camera Unit (Option)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282457" y="1851670"/>
            <a:ext cx="4141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Calibri" pitchFamily="34" charset="0"/>
              </a:rPr>
              <a:t>Following prints can be utilized as register mark.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1D : CODE39, CODE128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2D : QR code, </a:t>
            </a:r>
            <a:r>
              <a:rPr lang="en-US" altLang="ja-JP" sz="2000" dirty="0" err="1" smtClean="0">
                <a:latin typeface="Calibri" pitchFamily="34" charset="0"/>
              </a:rPr>
              <a:t>DataMatrix</a:t>
            </a:r>
            <a:endParaRPr lang="en-US" altLang="ja-JP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L-shaped mark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Square mark</a:t>
            </a:r>
          </a:p>
        </p:txBody>
      </p:sp>
      <p:pic>
        <p:nvPicPr>
          <p:cNvPr id="3074" name="Picture 2" descr="D:\02_パワポ\SmartSlitter\イラスト\Barco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92" y="1995686"/>
            <a:ext cx="1008112" cy="6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1452018" y="3331510"/>
            <a:ext cx="815725" cy="680400"/>
            <a:chOff x="1547664" y="3722846"/>
            <a:chExt cx="648072" cy="567680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1547664" y="3723878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195736" y="3722846"/>
              <a:ext cx="0" cy="5676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正方形/長方形 7"/>
          <p:cNvSpPr/>
          <p:nvPr/>
        </p:nvSpPr>
        <p:spPr>
          <a:xfrm>
            <a:off x="2687435" y="3876619"/>
            <a:ext cx="560299" cy="540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02_パワポ\バーコードオプション\写真\datamatri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6095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Camera</a:t>
            </a:r>
            <a:r>
              <a:rPr lang="ja-JP" altLang="en-US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Unit (Option)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27584" y="120359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Type of Register Mark</a:t>
            </a:r>
          </a:p>
        </p:txBody>
      </p:sp>
    </p:spTree>
    <p:extLst>
      <p:ext uri="{BB962C8B-B14F-4D97-AF65-F5344CB8AC3E}">
        <p14:creationId xmlns:p14="http://schemas.microsoft.com/office/powerpoint/2010/main" val="31182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97023" y="3580236"/>
            <a:ext cx="3745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Calibri" pitchFamily="34" charset="0"/>
              </a:rPr>
              <a:t>1D &amp; 2D Barcode can be used to recall the job from job memory.</a:t>
            </a:r>
          </a:p>
        </p:txBody>
      </p:sp>
      <p:pic>
        <p:nvPicPr>
          <p:cNvPr id="16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3491880" y="2681740"/>
            <a:ext cx="432048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267744" y="2355726"/>
            <a:ext cx="936104" cy="1130642"/>
            <a:chOff x="2267744" y="2355726"/>
            <a:chExt cx="936104" cy="1130642"/>
          </a:xfrm>
        </p:grpSpPr>
        <p:pic>
          <p:nvPicPr>
            <p:cNvPr id="3075" name="Picture 3" descr="D:\02_パワポ\バーコードオプション\写真\datamatrix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355726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2411760" y="3147814"/>
              <a:ext cx="7920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latin typeface="Calibri" pitchFamily="34" charset="0"/>
                </a:rPr>
                <a:t>M003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978496" y="2500989"/>
            <a:ext cx="1008112" cy="934857"/>
            <a:chOff x="978496" y="2500989"/>
            <a:chExt cx="1008112" cy="934857"/>
          </a:xfrm>
        </p:grpSpPr>
        <p:pic>
          <p:nvPicPr>
            <p:cNvPr id="3074" name="Picture 2" descr="D:\02_パワポ\SmartSlitter\イラスト\Barcod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496" y="2500989"/>
              <a:ext cx="1008112" cy="64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正方形/長方形 19"/>
            <p:cNvSpPr/>
            <p:nvPr/>
          </p:nvSpPr>
          <p:spPr>
            <a:xfrm>
              <a:off x="1115616" y="3097292"/>
              <a:ext cx="7920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latin typeface="Calibri" pitchFamily="34" charset="0"/>
                </a:rPr>
                <a:t>M003</a:t>
              </a: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92" y="1724874"/>
            <a:ext cx="3024336" cy="22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4756104" y="2723803"/>
            <a:ext cx="2664296" cy="275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004048" y="3949569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dirty="0" smtClean="0">
                <a:latin typeface="Calibri" pitchFamily="34" charset="0"/>
              </a:rPr>
              <a:t>*Picture above is that of BQ-470.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55576" y="113159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Job Memory Recall</a:t>
            </a:r>
          </a:p>
        </p:txBody>
      </p:sp>
      <p:sp>
        <p:nvSpPr>
          <p:cNvPr id="24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Camera</a:t>
            </a:r>
            <a:r>
              <a:rPr lang="ja-JP" altLang="en-US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Unit (Option)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55576" y="1173981"/>
            <a:ext cx="8100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ja-JP" sz="2400" b="1" dirty="0">
                <a:latin typeface="Calibri" pitchFamily="34" charset="0"/>
              </a:rPr>
              <a:t>a</a:t>
            </a:r>
            <a:r>
              <a:rPr lang="en-US" altLang="ja-JP" sz="2400" b="1" dirty="0" smtClean="0">
                <a:latin typeface="Calibri" pitchFamily="34" charset="0"/>
              </a:rPr>
              <a:t>. Standard Receiving Tray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572000" y="2139702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Simple receiving tray is equipped as standard tray.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2000" dirty="0">
                <a:latin typeface="Calibri" pitchFamily="34" charset="0"/>
              </a:rPr>
              <a:t>Maximum </a:t>
            </a:r>
            <a:r>
              <a:rPr lang="en-US" altLang="ja-JP" sz="2000" dirty="0" smtClean="0">
                <a:latin typeface="Calibri" pitchFamily="34" charset="0"/>
              </a:rPr>
              <a:t>stack height </a:t>
            </a:r>
            <a:r>
              <a:rPr lang="en-US" altLang="ja-JP" sz="2000" dirty="0">
                <a:latin typeface="Calibri" pitchFamily="34" charset="0"/>
              </a:rPr>
              <a:t>: </a:t>
            </a:r>
            <a:endParaRPr lang="en-US" altLang="ja-JP" sz="20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altLang="ja-JP" sz="2000" dirty="0">
                <a:latin typeface="Calibri" pitchFamily="34" charset="0"/>
              </a:rPr>
              <a:t> </a:t>
            </a:r>
            <a:r>
              <a:rPr lang="en-US" altLang="ja-JP" sz="2000" dirty="0" smtClean="0">
                <a:latin typeface="Calibri" pitchFamily="34" charset="0"/>
              </a:rPr>
              <a:t>     150mm (</a:t>
            </a:r>
            <a:r>
              <a:rPr lang="en-US" altLang="ja-JP" sz="2000" dirty="0">
                <a:latin typeface="Calibri" pitchFamily="34" charset="0"/>
              </a:rPr>
              <a:t>5.90</a:t>
            </a:r>
            <a:r>
              <a:rPr lang="en-US" altLang="ja-JP" sz="2000" dirty="0" smtClean="0">
                <a:latin typeface="Calibri" pitchFamily="34" charset="0"/>
              </a:rPr>
              <a:t>’’)</a:t>
            </a:r>
          </a:p>
        </p:txBody>
      </p:sp>
      <p:pic>
        <p:nvPicPr>
          <p:cNvPr id="9218" name="Picture 2" descr="D:\02_パワポ\SmartSlitter\イラスト\08SMSL100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0" y="1995686"/>
            <a:ext cx="3377903" cy="22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Delivery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About SmartSlitter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76056" y="1851670"/>
            <a:ext cx="33843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Calibri" pitchFamily="34" charset="0"/>
              </a:rPr>
              <a:t>SmartSlitter does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Slitting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Creasing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Perforating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Cutting</a:t>
            </a:r>
          </a:p>
        </p:txBody>
      </p:sp>
      <p:pic>
        <p:nvPicPr>
          <p:cNvPr id="11" name="Picture 2" descr="D:\02_パワポ\SmartSlitter\イラスト\08SMSL100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" y="1419622"/>
            <a:ext cx="4499067" cy="28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139952" y="2211710"/>
            <a:ext cx="4789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Wide-belt type delivery conveyor.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Preset function can control the belt speed for job separation purpose.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Conveyor drive time can be adjusted.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27584" y="134761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b</a:t>
            </a:r>
            <a:r>
              <a:rPr lang="en-US" altLang="ja-JP" sz="2400" b="1" dirty="0" smtClean="0">
                <a:latin typeface="Calibri" pitchFamily="34" charset="0"/>
              </a:rPr>
              <a:t>. Delivery Conveyor (Option)</a:t>
            </a:r>
          </a:p>
        </p:txBody>
      </p:sp>
      <p:pic>
        <p:nvPicPr>
          <p:cNvPr id="11266" name="Picture 2" descr="D:\02_パワポ\SmartSlitter\イラスト\08SMSL100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9702"/>
            <a:ext cx="3295228" cy="21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Delivery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036282" y="1563638"/>
            <a:ext cx="47121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</a:rPr>
              <a:t>Card stacker can pile multiple up application such as business card and coupon card.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</a:rPr>
              <a:t>Descending type stacker.</a:t>
            </a:r>
            <a:r>
              <a:rPr lang="en-US" altLang="ja-JP" sz="2000" dirty="0" smtClean="0"/>
              <a:t> </a:t>
            </a:r>
            <a:endParaRPr lang="en-US" altLang="ja-JP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</a:rPr>
              <a:t>Maximum stacking height is 90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mm (3.543’’)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</a:rPr>
              <a:t>Maximum card size : </a:t>
            </a:r>
            <a:br>
              <a:rPr lang="en-US" altLang="ja-JP" sz="2000" dirty="0" smtClean="0">
                <a:latin typeface="+mj-lt"/>
              </a:rPr>
            </a:br>
            <a:r>
              <a:rPr lang="en-US" altLang="ja-JP" sz="2000" dirty="0" smtClean="0">
                <a:latin typeface="+mj-lt"/>
              </a:rPr>
              <a:t>370×150 mm (14.56"×5.90”)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j-lt"/>
              </a:rPr>
              <a:t>Minimum card size</a:t>
            </a:r>
            <a:r>
              <a:rPr lang="ja-JP" altLang="en-US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:</a:t>
            </a:r>
            <a:r>
              <a:rPr lang="ja-JP" altLang="en-US" sz="2000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/>
            </a:r>
            <a:br>
              <a:rPr lang="en-US" altLang="ja-JP" sz="2000" dirty="0" smtClean="0">
                <a:latin typeface="+mj-lt"/>
              </a:rPr>
            </a:br>
            <a:r>
              <a:rPr lang="en-US" altLang="ja-JP" sz="2000" dirty="0" smtClean="0">
                <a:latin typeface="+mj-lt"/>
              </a:rPr>
              <a:t>48 x 50 mm (1.89</a:t>
            </a:r>
            <a:r>
              <a:rPr lang="en-US" altLang="ja-JP" sz="2000" dirty="0">
                <a:latin typeface="+mj-lt"/>
              </a:rPr>
              <a:t>"×</a:t>
            </a:r>
            <a:r>
              <a:rPr lang="en-US" altLang="ja-JP" sz="2000" dirty="0" smtClean="0">
                <a:latin typeface="+mj-lt"/>
              </a:rPr>
              <a:t>1.97")</a:t>
            </a:r>
            <a:endParaRPr lang="ja-JP" altLang="en-US" sz="2000" dirty="0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5576" y="1293604"/>
            <a:ext cx="8100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c</a:t>
            </a:r>
            <a:r>
              <a:rPr lang="en-US" altLang="ja-JP" sz="2400" b="1" dirty="0" smtClean="0">
                <a:latin typeface="Calibri" pitchFamily="34" charset="0"/>
              </a:rPr>
              <a:t>. Card Stacker (Option)</a:t>
            </a:r>
          </a:p>
        </p:txBody>
      </p:sp>
      <p:pic>
        <p:nvPicPr>
          <p:cNvPr id="10242" name="Picture 2" descr="D:\02_パワポ\SmartSlitter\イラスト\08SMSL100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694"/>
            <a:ext cx="3168353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Delivery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83568" y="987574"/>
            <a:ext cx="7201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SmartConnect is…</a:t>
            </a:r>
          </a:p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s</a:t>
            </a:r>
            <a:r>
              <a:rPr lang="en-US" altLang="ja-JP" sz="2400" b="1" dirty="0" smtClean="0">
                <a:latin typeface="Calibri" pitchFamily="34" charset="0"/>
              </a:rPr>
              <a:t>oftware application to simplify set up operation of SmartSlitter and can connect to JDF workflow.</a:t>
            </a:r>
            <a:br>
              <a:rPr lang="en-US" altLang="ja-JP" sz="2400" b="1" dirty="0" smtClean="0">
                <a:latin typeface="Calibri" pitchFamily="34" charset="0"/>
              </a:rPr>
            </a:br>
            <a:r>
              <a:rPr lang="en-US" altLang="ja-JP" sz="2400" b="1" dirty="0" err="1" smtClean="0">
                <a:latin typeface="Calibri" pitchFamily="34" charset="0"/>
              </a:rPr>
              <a:t>pXnet</a:t>
            </a:r>
            <a:r>
              <a:rPr lang="en-US" altLang="ja-JP" sz="2400" b="1" dirty="0" smtClean="0">
                <a:latin typeface="Calibri" pitchFamily="34" charset="0"/>
              </a:rPr>
              <a:t> is not required.</a:t>
            </a:r>
          </a:p>
        </p:txBody>
      </p:sp>
      <p:sp>
        <p:nvSpPr>
          <p:cNvPr id="1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SmartConnect (Option)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2_パワポ\SmartSlitter\イラスト\Polaris_SS_0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44" y="2648982"/>
            <a:ext cx="3986156" cy="21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275856" y="4659982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Calibri" pitchFamily="34" charset="0"/>
              </a:rPr>
              <a:t>*Setup screen of SmartConnect</a:t>
            </a:r>
          </a:p>
        </p:txBody>
      </p:sp>
    </p:spTree>
    <p:extLst>
      <p:ext uri="{BB962C8B-B14F-4D97-AF65-F5344CB8AC3E}">
        <p14:creationId xmlns:p14="http://schemas.microsoft.com/office/powerpoint/2010/main" val="15018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5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83568" y="1317997"/>
            <a:ext cx="352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Normal</a:t>
            </a:r>
            <a:r>
              <a:rPr lang="ja-JP" altLang="en-US" sz="2400" b="1" dirty="0" smtClean="0">
                <a:latin typeface="Calibri" pitchFamily="34" charset="0"/>
              </a:rPr>
              <a:t> </a:t>
            </a:r>
            <a:r>
              <a:rPr lang="en-US" altLang="ja-JP" sz="2400" b="1" dirty="0" smtClean="0">
                <a:latin typeface="Calibri" pitchFamily="34" charset="0"/>
              </a:rPr>
              <a:t>Setup</a:t>
            </a:r>
            <a:endParaRPr lang="en-US" altLang="ja-JP" sz="2400" b="1" dirty="0">
              <a:latin typeface="Calibri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72661" y="2459672"/>
            <a:ext cx="1692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dirty="0" smtClean="0">
                <a:latin typeface="Calibri" pitchFamily="34" charset="0"/>
              </a:rPr>
              <a:t>Touch Panel</a:t>
            </a:r>
            <a:endParaRPr lang="en-US" altLang="ja-JP" sz="2000" b="1" dirty="0">
              <a:latin typeface="Calibri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993344" y="2308292"/>
            <a:ext cx="2146608" cy="1055546"/>
            <a:chOff x="1835696" y="1559943"/>
            <a:chExt cx="2146608" cy="1055546"/>
          </a:xfrm>
        </p:grpSpPr>
        <p:pic>
          <p:nvPicPr>
            <p:cNvPr id="3076" name="Picture 4" descr="C:\02_パワポ\SmartSlitter\イラスト\08SMSL100A27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637" y="1559943"/>
              <a:ext cx="1073415" cy="80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正方形/長方形 35"/>
            <p:cNvSpPr/>
            <p:nvPr/>
          </p:nvSpPr>
          <p:spPr>
            <a:xfrm>
              <a:off x="1835696" y="2307712"/>
              <a:ext cx="21466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latin typeface="Calibri" pitchFamily="34" charset="0"/>
                </a:rPr>
                <a:t>Setup on panel manually</a:t>
              </a:r>
              <a:endParaRPr lang="en-US" altLang="ja-JP" sz="1400" dirty="0">
                <a:latin typeface="Calibri" pitchFamily="34" charset="0"/>
              </a:endParaRPr>
            </a:p>
          </p:txBody>
        </p:sp>
      </p:grpSp>
      <p:sp>
        <p:nvSpPr>
          <p:cNvPr id="38" name="右矢印 37"/>
          <p:cNvSpPr/>
          <p:nvPr/>
        </p:nvSpPr>
        <p:spPr>
          <a:xfrm>
            <a:off x="4629872" y="2567268"/>
            <a:ext cx="652941" cy="43653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5940152" y="2271207"/>
            <a:ext cx="1726640" cy="1092631"/>
            <a:chOff x="5953920" y="1902196"/>
            <a:chExt cx="1858440" cy="1245618"/>
          </a:xfrm>
        </p:grpSpPr>
        <p:pic>
          <p:nvPicPr>
            <p:cNvPr id="40" name="Picture 3" descr="D:\02_パワポ\SmartSlitter\図を保存したやつ\図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920" y="1902196"/>
              <a:ext cx="1858440" cy="11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正方形/長方形 40"/>
            <p:cNvSpPr/>
            <p:nvPr/>
          </p:nvSpPr>
          <p:spPr>
            <a:xfrm>
              <a:off x="6156176" y="2840037"/>
              <a:ext cx="15243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latin typeface="Calibri" pitchFamily="34" charset="0"/>
                </a:rPr>
                <a:t>Start changeover</a:t>
              </a:r>
              <a:endParaRPr lang="en-US" altLang="ja-JP" sz="1400" dirty="0">
                <a:latin typeface="Calibri" pitchFamily="34" charset="0"/>
              </a:endParaRPr>
            </a:p>
          </p:txBody>
        </p:sp>
      </p:grpSp>
      <p:sp>
        <p:nvSpPr>
          <p:cNvPr id="27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SmartConnect (Option)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5076056" y="1874894"/>
            <a:ext cx="1107767" cy="1273246"/>
            <a:chOff x="5192425" y="3529147"/>
            <a:chExt cx="1107767" cy="1273246"/>
          </a:xfrm>
        </p:grpSpPr>
        <p:pic>
          <p:nvPicPr>
            <p:cNvPr id="51" name="Picture 2" descr="C:\Users\nakai.HORIZONET\Downloads\Conver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425" y="3529147"/>
              <a:ext cx="1049423" cy="96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正方形/長方形 51"/>
            <p:cNvSpPr/>
            <p:nvPr/>
          </p:nvSpPr>
          <p:spPr>
            <a:xfrm>
              <a:off x="5220072" y="4494616"/>
              <a:ext cx="1080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latin typeface="Calibri" pitchFamily="34" charset="0"/>
                </a:rPr>
                <a:t>Converting</a:t>
              </a:r>
              <a:endParaRPr lang="en-US" altLang="ja-JP" sz="1400" dirty="0">
                <a:latin typeface="Calibri" pitchFamily="34" charset="0"/>
              </a:endParaRPr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5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83568" y="105958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SmartConnect Setup </a:t>
            </a:r>
            <a:r>
              <a:rPr lang="en-US" altLang="ja-JP" b="1" dirty="0" smtClean="0">
                <a:latin typeface="Calibri" pitchFamily="34" charset="0"/>
              </a:rPr>
              <a:t>(PC required)</a:t>
            </a:r>
            <a:endParaRPr lang="en-US" altLang="ja-JP" b="1" dirty="0">
              <a:latin typeface="Calibri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483768" y="1900358"/>
            <a:ext cx="1635670" cy="1319790"/>
            <a:chOff x="4427984" y="2696602"/>
            <a:chExt cx="1635670" cy="1319790"/>
          </a:xfrm>
        </p:grpSpPr>
        <p:pic>
          <p:nvPicPr>
            <p:cNvPr id="3075" name="Picture 3" descr="C:\02_パワポ\SmartSlitter\イラスト\PC with ma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265" y="2696602"/>
              <a:ext cx="1194728" cy="79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正方形/長方形 29"/>
            <p:cNvSpPr/>
            <p:nvPr/>
          </p:nvSpPr>
          <p:spPr>
            <a:xfrm>
              <a:off x="4427984" y="3493172"/>
              <a:ext cx="1635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latin typeface="Calibri" pitchFamily="34" charset="0"/>
                </a:rPr>
                <a:t>Add additional information with PC</a:t>
              </a:r>
              <a:endParaRPr lang="en-US" altLang="ja-JP" sz="1400" dirty="0">
                <a:latin typeface="Calibri" pitchFamily="34" charset="0"/>
              </a:endParaRPr>
            </a:p>
          </p:txBody>
        </p:sp>
      </p:grpSp>
      <p:sp>
        <p:nvSpPr>
          <p:cNvPr id="27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SmartConnect (Option)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" name="グループ化 42"/>
          <p:cNvGrpSpPr/>
          <p:nvPr/>
        </p:nvGrpSpPr>
        <p:grpSpPr>
          <a:xfrm>
            <a:off x="7092280" y="3310030"/>
            <a:ext cx="1726640" cy="1180908"/>
            <a:chOff x="5953920" y="1902196"/>
            <a:chExt cx="1858440" cy="1245618"/>
          </a:xfrm>
        </p:grpSpPr>
        <p:pic>
          <p:nvPicPr>
            <p:cNvPr id="37" name="Picture 3" descr="D:\02_パワポ\SmartSlitter\図を保存したやつ\図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920" y="1902196"/>
              <a:ext cx="1858440" cy="11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正方形/長方形 38"/>
            <p:cNvSpPr/>
            <p:nvPr/>
          </p:nvSpPr>
          <p:spPr>
            <a:xfrm>
              <a:off x="6156176" y="2840037"/>
              <a:ext cx="15243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latin typeface="Calibri" pitchFamily="34" charset="0"/>
                </a:rPr>
                <a:t>Start changeover</a:t>
              </a:r>
              <a:endParaRPr lang="en-US" altLang="ja-JP" sz="1400" dirty="0">
                <a:latin typeface="Calibri" pitchFamily="34" charset="0"/>
              </a:endParaRPr>
            </a:p>
          </p:txBody>
        </p:sp>
      </p:grpSp>
      <p:pic>
        <p:nvPicPr>
          <p:cNvPr id="47" name="Picture 2" descr="C:\02_パワポ\SmartSlitter\イラスト\JD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3826"/>
            <a:ext cx="932054" cy="9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02_パワポ\SmartSlitter\イラスト\図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4557"/>
            <a:ext cx="895315" cy="89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グループ化 42"/>
          <p:cNvGrpSpPr/>
          <p:nvPr/>
        </p:nvGrpSpPr>
        <p:grpSpPr>
          <a:xfrm>
            <a:off x="7064944" y="1851670"/>
            <a:ext cx="1726640" cy="1197714"/>
            <a:chOff x="5953920" y="1902196"/>
            <a:chExt cx="1858440" cy="1245618"/>
          </a:xfrm>
        </p:grpSpPr>
        <p:pic>
          <p:nvPicPr>
            <p:cNvPr id="44" name="Picture 3" descr="D:\02_パワポ\SmartSlitter\図を保存したやつ\図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920" y="1902196"/>
              <a:ext cx="1858440" cy="11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正方形/長方形 44"/>
            <p:cNvSpPr/>
            <p:nvPr/>
          </p:nvSpPr>
          <p:spPr>
            <a:xfrm>
              <a:off x="6156176" y="2840037"/>
              <a:ext cx="15243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latin typeface="Calibri" pitchFamily="34" charset="0"/>
                </a:rPr>
                <a:t>Start changeover</a:t>
              </a:r>
              <a:endParaRPr lang="en-US" altLang="ja-JP" sz="1400" dirty="0">
                <a:latin typeface="Calibri" pitchFamily="34" charset="0"/>
              </a:endParaRPr>
            </a:p>
          </p:txBody>
        </p:sp>
      </p:grpSp>
      <p:sp>
        <p:nvSpPr>
          <p:cNvPr id="46" name="右矢印 45"/>
          <p:cNvSpPr/>
          <p:nvPr/>
        </p:nvSpPr>
        <p:spPr>
          <a:xfrm>
            <a:off x="1902835" y="2302557"/>
            <a:ext cx="652941" cy="43653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6300192" y="2278311"/>
            <a:ext cx="652941" cy="43653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2717503" y="3641994"/>
            <a:ext cx="652941" cy="43653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950069" y="3310030"/>
            <a:ext cx="1107767" cy="1273246"/>
            <a:chOff x="5192425" y="3529147"/>
            <a:chExt cx="1107767" cy="1273246"/>
          </a:xfrm>
        </p:grpSpPr>
        <p:pic>
          <p:nvPicPr>
            <p:cNvPr id="1026" name="Picture 2" descr="C:\Users\nakai.HORIZONET\Downloads\Conver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425" y="3529147"/>
              <a:ext cx="1049423" cy="96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正方形/長方形 31"/>
            <p:cNvSpPr/>
            <p:nvPr/>
          </p:nvSpPr>
          <p:spPr>
            <a:xfrm>
              <a:off x="5220072" y="4494616"/>
              <a:ext cx="10801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400" dirty="0" smtClean="0">
                  <a:latin typeface="Calibri" pitchFamily="34" charset="0"/>
                </a:rPr>
                <a:t>Converting</a:t>
              </a:r>
              <a:endParaRPr lang="en-US" altLang="ja-JP" sz="1400" dirty="0">
                <a:latin typeface="Calibri" pitchFamily="34" charset="0"/>
              </a:endParaRPr>
            </a:p>
          </p:txBody>
        </p:sp>
      </p:grpSp>
      <p:sp>
        <p:nvSpPr>
          <p:cNvPr id="34" name="右矢印 33"/>
          <p:cNvSpPr/>
          <p:nvPr/>
        </p:nvSpPr>
        <p:spPr>
          <a:xfrm>
            <a:off x="5600767" y="3641994"/>
            <a:ext cx="652941" cy="43653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4211960" y="2278311"/>
            <a:ext cx="652941" cy="43653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6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259632" y="149163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SmartConnect simplifies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2400" dirty="0" smtClean="0">
                <a:latin typeface="Calibri" pitchFamily="34" charset="0"/>
              </a:rPr>
              <a:t>Set up procedure of SmartSlitter by use of PDF/JDF file,</a:t>
            </a:r>
            <a:br>
              <a:rPr lang="en-US" altLang="ja-JP" sz="2400" dirty="0" smtClean="0">
                <a:latin typeface="Calibri" pitchFamily="34" charset="0"/>
              </a:rPr>
            </a:br>
            <a:endParaRPr lang="en-US" altLang="ja-JP" sz="24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dirty="0" smtClean="0">
                <a:latin typeface="Calibri" pitchFamily="34" charset="0"/>
              </a:rPr>
              <a:t>Communication with upstream</a:t>
            </a:r>
            <a:r>
              <a:rPr lang="ja-JP" altLang="en-US" sz="2400" dirty="0" smtClean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JDF</a:t>
            </a:r>
            <a:r>
              <a:rPr lang="ja-JP" altLang="en-US" sz="2400" dirty="0" smtClean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workflow,</a:t>
            </a:r>
            <a:br>
              <a:rPr lang="en-US" altLang="ja-JP" sz="2400" dirty="0" smtClean="0">
                <a:latin typeface="Calibri" pitchFamily="34" charset="0"/>
              </a:rPr>
            </a:br>
            <a:endParaRPr lang="en-US" altLang="ja-JP" sz="24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dirty="0" smtClean="0">
                <a:latin typeface="Calibri" pitchFamily="34" charset="0"/>
              </a:rPr>
              <a:t>Creation of barcode for automated job recall.</a:t>
            </a:r>
          </a:p>
        </p:txBody>
      </p:sp>
      <p:sp>
        <p:nvSpPr>
          <p:cNvPr id="1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SmartConnect (Option)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. Major Specification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84299"/>
              </p:ext>
            </p:extLst>
          </p:nvPr>
        </p:nvGraphicFramePr>
        <p:xfrm>
          <a:off x="899592" y="1347614"/>
          <a:ext cx="6768752" cy="35314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44216"/>
                <a:gridCol w="4824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/>
                        <a:t>Sheet size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b="0" dirty="0" smtClean="0"/>
                        <a:t>Max : 370mm x 670mm (14.56’’x 26.37’’)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b="0" dirty="0" smtClean="0"/>
                        <a:t>Min : 210mm x 210mm (8.27’’ x 8.27’’)</a:t>
                      </a:r>
                      <a:endParaRPr lang="en-US" altLang="ja-JP" sz="180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Finished sheet size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Max : 370mm x 670mm (14.56’’ x 26.37’’)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Min : 48mm x 50mm (1.89’’ x 1.97’’)</a:t>
                      </a:r>
                      <a:endParaRPr lang="en-US" altLang="ja-JP" sz="180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0930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Paper weight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Uncoated : 80 to 350gsm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(80 to 209gsm when PRF-36 is used)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Coated : 105 to 350gsm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(128 to 256gsm when PRF-36 is used)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6968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Production speed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55 sheets/min (A4 2 cutting with 1 crease)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sz="1800" dirty="0" smtClean="0"/>
                        <a:t>50 sheets/min (B3 2 cutting with 1 crease)</a:t>
                      </a:r>
                      <a:endParaRPr lang="en-US" altLang="ja-JP" sz="180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46654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Voltage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ja-JP" dirty="0" smtClean="0"/>
                        <a:t>Single phase 200 to 240V 50/60Hz</a:t>
                      </a:r>
                      <a:endParaRPr lang="en-US" altLang="ja-JP" sz="180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899592" y="1018659"/>
            <a:ext cx="2419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+mj-lt"/>
              </a:rPr>
              <a:t>General specification</a:t>
            </a:r>
            <a:endParaRPr lang="ja-JP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4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:\03_HIP上にあるカタログ・動画・パワポ\CRF-362\写真\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1670"/>
            <a:ext cx="1727356" cy="11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. Major Specification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71905"/>
              </p:ext>
            </p:extLst>
          </p:nvPr>
        </p:nvGraphicFramePr>
        <p:xfrm>
          <a:off x="827584" y="1891278"/>
          <a:ext cx="4248472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20280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Max number of creasing 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20 times/sheet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Minimum distance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5mm(0.196’’)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Creasing</a:t>
                      </a:r>
                      <a:r>
                        <a:rPr kumimoji="1" lang="en-US" altLang="ja-JP" b="0" baseline="0" dirty="0" smtClean="0"/>
                        <a:t> width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0.8mm (0.031’’)</a:t>
                      </a:r>
                      <a:endParaRPr lang="en-US" altLang="ja-JP" sz="105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775480" y="155434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Calibri" pitchFamily="34" charset="0"/>
              </a:rPr>
              <a:t>Cross-direction</a:t>
            </a:r>
            <a:endParaRPr lang="en-US" altLang="ja-JP" b="1" dirty="0">
              <a:latin typeface="Calibri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23652"/>
              </p:ext>
            </p:extLst>
          </p:nvPr>
        </p:nvGraphicFramePr>
        <p:xfrm>
          <a:off x="837809" y="3702278"/>
          <a:ext cx="4454271" cy="741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37866"/>
                <a:gridCol w="171640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Scoring wheel width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0.8mm (0.031’’)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Minimum scoring distance 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90mm (3.55’’)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767048" y="335454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Calibri" pitchFamily="34" charset="0"/>
              </a:rPr>
              <a:t>Sheet feed direction</a:t>
            </a:r>
            <a:endParaRPr lang="en-US" altLang="ja-JP" b="1" dirty="0">
              <a:latin typeface="Calibri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67048" y="111788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Creasing</a:t>
            </a:r>
            <a:endParaRPr lang="en-US" altLang="ja-JP" sz="2400" b="1" dirty="0">
              <a:latin typeface="Calibri" pitchFamily="34" charset="0"/>
            </a:endParaRPr>
          </a:p>
        </p:txBody>
      </p:sp>
      <p:pic>
        <p:nvPicPr>
          <p:cNvPr id="17" name="Picture 2" descr="\\ATHENA\athena_the_3rd\01_営業\21_HIPに無い写真\SmartSlitter\08SMSL100A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9862"/>
            <a:ext cx="1332148" cy="8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. Major Specification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65377"/>
              </p:ext>
            </p:extLst>
          </p:nvPr>
        </p:nvGraphicFramePr>
        <p:xfrm>
          <a:off x="827584" y="3619470"/>
          <a:ext cx="4824536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96344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Minimum perforation distance 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50mm (2.16’’)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Max skip perforation 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10 times/sheet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Creasing</a:t>
                      </a:r>
                      <a:r>
                        <a:rPr kumimoji="1" lang="en-US" altLang="ja-JP" b="0" baseline="0" dirty="0" smtClean="0"/>
                        <a:t> width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0.8mm (0.031’’)</a:t>
                      </a:r>
                      <a:endParaRPr lang="en-US" altLang="ja-JP" sz="105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8373"/>
              </p:ext>
            </p:extLst>
          </p:nvPr>
        </p:nvGraphicFramePr>
        <p:xfrm>
          <a:off x="827584" y="1891278"/>
          <a:ext cx="4752528" cy="1381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9634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Max number of creasing 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20 times/sheet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Minimum distance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5mm(0.196’’)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Creasing</a:t>
                      </a:r>
                      <a:r>
                        <a:rPr kumimoji="1" lang="en-US" altLang="ja-JP" b="0" baseline="0" dirty="0" smtClean="0"/>
                        <a:t> width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0.8mm (0.031’’)</a:t>
                      </a:r>
                      <a:endParaRPr lang="en-US" altLang="ja-JP" sz="1050" b="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767048" y="111788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Perforation</a:t>
            </a:r>
            <a:endParaRPr lang="en-US" altLang="ja-JP" sz="2400" b="1" dirty="0">
              <a:latin typeface="Calibri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75480" y="155434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Calibri" pitchFamily="34" charset="0"/>
              </a:rPr>
              <a:t>Cross-direction</a:t>
            </a:r>
            <a:endParaRPr lang="en-US" altLang="ja-JP" b="1" dirty="0">
              <a:latin typeface="Calibri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7048" y="328253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Calibri" pitchFamily="34" charset="0"/>
              </a:rPr>
              <a:t>Sheet feed direction</a:t>
            </a:r>
            <a:endParaRPr lang="en-US" altLang="ja-JP" b="1" dirty="0">
              <a:latin typeface="Calibri" pitchFamily="34" charset="0"/>
            </a:endParaRPr>
          </a:p>
        </p:txBody>
      </p:sp>
      <p:pic>
        <p:nvPicPr>
          <p:cNvPr id="18" name="Picture 2" descr="C:\02_パワポ\CRA-36\小さいサイズ\05CRA36A06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23678"/>
            <a:ext cx="143925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02_パワポ\SmartSlitter\イラスト\08SMSL100A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9862"/>
            <a:ext cx="17281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. Major Specification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4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95668"/>
              </p:ext>
            </p:extLst>
          </p:nvPr>
        </p:nvGraphicFramePr>
        <p:xfrm>
          <a:off x="850560" y="1574438"/>
          <a:ext cx="6601760" cy="31575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56184"/>
                <a:gridCol w="2353288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/>
                        <a:t>Reading area</a:t>
                      </a:r>
                      <a:endParaRPr kumimoji="1" lang="ja-JP" altLang="en-US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/>
                        <a:t>48 x 36mm (1.88’’ x 1.41’’)</a:t>
                      </a:r>
                      <a:endParaRPr lang="en-US" altLang="ja-JP" sz="1800" b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905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Available barcode type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altLang="ja-JP" sz="1800" dirty="0" smtClean="0"/>
                        <a:t>1D : CODE39, CODE128</a:t>
                      </a:r>
                      <a:endParaRPr lang="en-US" altLang="ja-JP" sz="18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2D : QR code, </a:t>
                      </a:r>
                      <a:r>
                        <a:rPr lang="en-US" altLang="ja-JP" sz="1800" dirty="0" err="1" smtClean="0"/>
                        <a:t>DataMatrix</a:t>
                      </a:r>
                      <a:endParaRPr lang="en-US" altLang="ja-JP" sz="18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Available register mark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 shaped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Square shape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2555776" y="2361605"/>
            <a:ext cx="4766186" cy="2370385"/>
            <a:chOff x="3197574" y="2587490"/>
            <a:chExt cx="4766186" cy="2370385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5833794" y="4034188"/>
              <a:ext cx="1616469" cy="923687"/>
              <a:chOff x="2308578" y="3681886"/>
              <a:chExt cx="1529528" cy="974312"/>
            </a:xfrm>
          </p:grpSpPr>
          <p:grpSp>
            <p:nvGrpSpPr>
              <p:cNvPr id="56" name="グループ化 55"/>
              <p:cNvGrpSpPr/>
              <p:nvPr/>
            </p:nvGrpSpPr>
            <p:grpSpPr>
              <a:xfrm>
                <a:off x="2687846" y="3681886"/>
                <a:ext cx="771849" cy="717168"/>
                <a:chOff x="2483768" y="3758405"/>
                <a:chExt cx="771849" cy="717168"/>
              </a:xfrm>
            </p:grpSpPr>
            <p:sp>
              <p:nvSpPr>
                <p:cNvPr id="60" name="正方形/長方形 59"/>
                <p:cNvSpPr/>
                <p:nvPr/>
              </p:nvSpPr>
              <p:spPr>
                <a:xfrm>
                  <a:off x="2751561" y="3760398"/>
                  <a:ext cx="504056" cy="4946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1" name="グループ化 60"/>
                <p:cNvGrpSpPr/>
                <p:nvPr/>
              </p:nvGrpSpPr>
              <p:grpSpPr>
                <a:xfrm>
                  <a:off x="2483768" y="3758405"/>
                  <a:ext cx="148527" cy="496633"/>
                  <a:chOff x="2483768" y="3758405"/>
                  <a:chExt cx="148527" cy="496633"/>
                </a:xfrm>
              </p:grpSpPr>
              <p:cxnSp>
                <p:nvCxnSpPr>
                  <p:cNvPr id="66" name="直線コネクタ 65"/>
                  <p:cNvCxnSpPr/>
                  <p:nvPr/>
                </p:nvCxnSpPr>
                <p:spPr>
                  <a:xfrm>
                    <a:off x="2483768" y="3758405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66"/>
                  <p:cNvCxnSpPr/>
                  <p:nvPr/>
                </p:nvCxnSpPr>
                <p:spPr>
                  <a:xfrm>
                    <a:off x="2488279" y="4246617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矢印コネクタ 67"/>
                  <p:cNvCxnSpPr/>
                  <p:nvPr/>
                </p:nvCxnSpPr>
                <p:spPr>
                  <a:xfrm>
                    <a:off x="2551265" y="3760398"/>
                    <a:ext cx="0" cy="4946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グループ化 61"/>
                <p:cNvGrpSpPr/>
                <p:nvPr/>
              </p:nvGrpSpPr>
              <p:grpSpPr>
                <a:xfrm rot="5400000">
                  <a:off x="2914998" y="4152993"/>
                  <a:ext cx="148527" cy="496633"/>
                  <a:chOff x="2483768" y="3758405"/>
                  <a:chExt cx="148527" cy="496633"/>
                </a:xfrm>
              </p:grpSpPr>
              <p:cxnSp>
                <p:nvCxnSpPr>
                  <p:cNvPr id="63" name="直線コネクタ 62"/>
                  <p:cNvCxnSpPr/>
                  <p:nvPr/>
                </p:nvCxnSpPr>
                <p:spPr>
                  <a:xfrm>
                    <a:off x="2483768" y="3758405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コネクタ 63"/>
                  <p:cNvCxnSpPr/>
                  <p:nvPr/>
                </p:nvCxnSpPr>
                <p:spPr>
                  <a:xfrm>
                    <a:off x="2488279" y="4246617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矢印コネクタ 64"/>
                  <p:cNvCxnSpPr/>
                  <p:nvPr/>
                </p:nvCxnSpPr>
                <p:spPr>
                  <a:xfrm>
                    <a:off x="2551265" y="3760398"/>
                    <a:ext cx="0" cy="4946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7" name="正方形/長方形 56"/>
              <p:cNvSpPr/>
              <p:nvPr/>
            </p:nvSpPr>
            <p:spPr>
              <a:xfrm>
                <a:off x="2308578" y="4379199"/>
                <a:ext cx="152952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200" dirty="0">
                    <a:latin typeface="Calibri" pitchFamily="34" charset="0"/>
                  </a:rPr>
                  <a:t>5</a:t>
                </a:r>
                <a:r>
                  <a:rPr lang="en-US" altLang="ja-JP" sz="1200" dirty="0" smtClean="0">
                    <a:latin typeface="Calibri" pitchFamily="34" charset="0"/>
                  </a:rPr>
                  <a:t>mm square or more</a:t>
                </a: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3478280" y="3951547"/>
              <a:ext cx="1573845" cy="966074"/>
              <a:chOff x="571099" y="3755174"/>
              <a:chExt cx="1573845" cy="966074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1328561" y="3759366"/>
                <a:ext cx="648072" cy="491161"/>
                <a:chOff x="1328561" y="3759366"/>
                <a:chExt cx="648072" cy="491161"/>
              </a:xfrm>
            </p:grpSpPr>
            <p:cxnSp>
              <p:nvCxnSpPr>
                <p:cNvPr id="75" name="直線コネクタ 74"/>
                <p:cNvCxnSpPr/>
                <p:nvPr/>
              </p:nvCxnSpPr>
              <p:spPr>
                <a:xfrm>
                  <a:off x="1328561" y="3760398"/>
                  <a:ext cx="64807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1976633" y="3759366"/>
                  <a:ext cx="0" cy="49116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正方形/長方形 70"/>
              <p:cNvSpPr/>
              <p:nvPr/>
            </p:nvSpPr>
            <p:spPr>
              <a:xfrm>
                <a:off x="1088804" y="4444249"/>
                <a:ext cx="105614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200" dirty="0">
                    <a:latin typeface="Calibri" pitchFamily="34" charset="0"/>
                  </a:rPr>
                  <a:t>5</a:t>
                </a:r>
                <a:r>
                  <a:rPr lang="en-US" altLang="ja-JP" sz="1200" dirty="0" smtClean="0">
                    <a:latin typeface="Calibri" pitchFamily="34" charset="0"/>
                  </a:rPr>
                  <a:t>mm or more</a:t>
                </a: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571099" y="4007718"/>
                <a:ext cx="115860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200" dirty="0" smtClean="0">
                    <a:latin typeface="Calibri" pitchFamily="34" charset="0"/>
                  </a:rPr>
                  <a:t>5.5mm or more</a:t>
                </a:r>
              </a:p>
            </p:txBody>
          </p:sp>
          <p:cxnSp>
            <p:nvCxnSpPr>
              <p:cNvPr id="73" name="直線矢印コネクタ 72"/>
              <p:cNvCxnSpPr/>
              <p:nvPr/>
            </p:nvCxnSpPr>
            <p:spPr>
              <a:xfrm flipV="1">
                <a:off x="1328561" y="3755174"/>
                <a:ext cx="108852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矢印コネクタ 73"/>
              <p:cNvCxnSpPr/>
              <p:nvPr/>
            </p:nvCxnSpPr>
            <p:spPr>
              <a:xfrm flipV="1">
                <a:off x="1707663" y="4043206"/>
                <a:ext cx="268970" cy="4543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グループ化 76"/>
            <p:cNvGrpSpPr/>
            <p:nvPr/>
          </p:nvGrpSpPr>
          <p:grpSpPr>
            <a:xfrm>
              <a:off x="5947536" y="2619290"/>
              <a:ext cx="2016224" cy="936104"/>
              <a:chOff x="2627784" y="2150808"/>
              <a:chExt cx="2016224" cy="936104"/>
            </a:xfrm>
          </p:grpSpPr>
          <p:pic>
            <p:nvPicPr>
              <p:cNvPr id="78" name="Picture 3" descr="D:\02_パワポ\バーコードオプション\写真\datamatrix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2150808"/>
                <a:ext cx="936104" cy="93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正方形/長方形 78"/>
              <p:cNvSpPr/>
              <p:nvPr/>
            </p:nvSpPr>
            <p:spPr>
              <a:xfrm>
                <a:off x="3474897" y="2499742"/>
                <a:ext cx="11691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200" dirty="0" smtClean="0">
                    <a:latin typeface="Calibri" pitchFamily="34" charset="0"/>
                  </a:rPr>
                  <a:t>0.3mm square or more</a:t>
                </a:r>
              </a:p>
            </p:txBody>
          </p:sp>
          <p:grpSp>
            <p:nvGrpSpPr>
              <p:cNvPr id="80" name="グループ化 79"/>
              <p:cNvGrpSpPr/>
              <p:nvPr/>
            </p:nvGrpSpPr>
            <p:grpSpPr>
              <a:xfrm>
                <a:off x="3382650" y="2245314"/>
                <a:ext cx="414997" cy="287409"/>
                <a:chOff x="3292907" y="2716389"/>
                <a:chExt cx="414997" cy="287409"/>
              </a:xfrm>
            </p:grpSpPr>
            <p:sp>
              <p:nvSpPr>
                <p:cNvPr id="81" name="円/楕円 80"/>
                <p:cNvSpPr/>
                <p:nvPr/>
              </p:nvSpPr>
              <p:spPr>
                <a:xfrm>
                  <a:off x="3292907" y="2716389"/>
                  <a:ext cx="164255" cy="14526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2" name="直線矢印コネクタ 81"/>
                <p:cNvCxnSpPr>
                  <a:stCxn id="81" idx="6"/>
                </p:cNvCxnSpPr>
                <p:nvPr/>
              </p:nvCxnSpPr>
              <p:spPr>
                <a:xfrm>
                  <a:off x="3457162" y="2789021"/>
                  <a:ext cx="250742" cy="2147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グループ化 82"/>
            <p:cNvGrpSpPr/>
            <p:nvPr/>
          </p:nvGrpSpPr>
          <p:grpSpPr>
            <a:xfrm>
              <a:off x="3197574" y="2587490"/>
              <a:ext cx="1882980" cy="1059810"/>
              <a:chOff x="411887" y="2220987"/>
              <a:chExt cx="1882980" cy="1059810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980622" y="2220987"/>
                <a:ext cx="1257061" cy="845541"/>
                <a:chOff x="980622" y="2220987"/>
                <a:chExt cx="1257061" cy="845541"/>
              </a:xfrm>
            </p:grpSpPr>
            <p:pic>
              <p:nvPicPr>
                <p:cNvPr id="87" name="Picture 2" descr="D:\02_パワポ\SmartSlitter\イラスト\Barcode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9571" y="2220987"/>
                  <a:ext cx="1008112" cy="645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8" name="グループ化 87"/>
                <p:cNvGrpSpPr/>
                <p:nvPr/>
              </p:nvGrpSpPr>
              <p:grpSpPr>
                <a:xfrm>
                  <a:off x="980622" y="2220987"/>
                  <a:ext cx="153038" cy="610198"/>
                  <a:chOff x="899592" y="2393600"/>
                  <a:chExt cx="153038" cy="610198"/>
                </a:xfrm>
              </p:grpSpPr>
              <p:cxnSp>
                <p:nvCxnSpPr>
                  <p:cNvPr id="93" name="直線コネクタ 92"/>
                  <p:cNvCxnSpPr/>
                  <p:nvPr/>
                </p:nvCxnSpPr>
                <p:spPr>
                  <a:xfrm>
                    <a:off x="899592" y="2393600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/>
                  <p:cNvCxnSpPr/>
                  <p:nvPr/>
                </p:nvCxnSpPr>
                <p:spPr>
                  <a:xfrm>
                    <a:off x="908614" y="2995377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線矢印コネクタ 94"/>
                  <p:cNvCxnSpPr/>
                  <p:nvPr/>
                </p:nvCxnSpPr>
                <p:spPr>
                  <a:xfrm>
                    <a:off x="971600" y="2393600"/>
                    <a:ext cx="0" cy="61019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グループ化 88"/>
                <p:cNvGrpSpPr/>
                <p:nvPr/>
              </p:nvGrpSpPr>
              <p:grpSpPr>
                <a:xfrm rot="5400000">
                  <a:off x="1641250" y="2540893"/>
                  <a:ext cx="153038" cy="898231"/>
                  <a:chOff x="899592" y="2393600"/>
                  <a:chExt cx="153038" cy="610198"/>
                </a:xfrm>
              </p:grpSpPr>
              <p:cxnSp>
                <p:nvCxnSpPr>
                  <p:cNvPr id="90" name="直線コネクタ 89"/>
                  <p:cNvCxnSpPr/>
                  <p:nvPr/>
                </p:nvCxnSpPr>
                <p:spPr>
                  <a:xfrm>
                    <a:off x="899592" y="2393600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/>
                  <p:cNvCxnSpPr/>
                  <p:nvPr/>
                </p:nvCxnSpPr>
                <p:spPr>
                  <a:xfrm>
                    <a:off x="908614" y="2995377"/>
                    <a:ext cx="14401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矢印コネクタ 91"/>
                  <p:cNvCxnSpPr/>
                  <p:nvPr/>
                </p:nvCxnSpPr>
                <p:spPr>
                  <a:xfrm>
                    <a:off x="971600" y="2393600"/>
                    <a:ext cx="0" cy="61019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5" name="正方形/長方形 84"/>
              <p:cNvSpPr/>
              <p:nvPr/>
            </p:nvSpPr>
            <p:spPr>
              <a:xfrm>
                <a:off x="1107687" y="3003798"/>
                <a:ext cx="118718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200" dirty="0" smtClean="0">
                    <a:latin typeface="Calibri" pitchFamily="34" charset="0"/>
                  </a:rPr>
                  <a:t>2.5mm or more</a:t>
                </a:r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411887" y="2252787"/>
                <a:ext cx="7037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 smtClean="0">
                    <a:latin typeface="Calibri" pitchFamily="34" charset="0"/>
                  </a:rPr>
                  <a:t>2.5mm or more</a:t>
                </a:r>
              </a:p>
            </p:txBody>
          </p:sp>
        </p:grpSp>
      </p:grpSp>
      <p:sp>
        <p:nvSpPr>
          <p:cNvPr id="11" name="正方形/長方形 10"/>
          <p:cNvSpPr/>
          <p:nvPr/>
        </p:nvSpPr>
        <p:spPr>
          <a:xfrm>
            <a:off x="941752" y="1163528"/>
            <a:ext cx="2304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+mj-lt"/>
              </a:rPr>
              <a:t>Registration camera</a:t>
            </a:r>
            <a:endParaRPr lang="ja-JP" altLang="en-US" sz="2000" b="1" dirty="0">
              <a:latin typeface="+mj-lt"/>
            </a:endParaRPr>
          </a:p>
        </p:txBody>
      </p:sp>
      <p:pic>
        <p:nvPicPr>
          <p:cNvPr id="96" name="Picture 2" descr="\\ATHENA\athena_the_3rd\01_営業\21_HIPに無い写真\SmartSlitter\小さいサイズ\IMG_4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41" y="987574"/>
            <a:ext cx="742390" cy="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ow does Smart Binding System work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8214" y="1851670"/>
            <a:ext cx="75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ctr"/>
            <a:r>
              <a:rPr lang="en-US" altLang="ja-JP" sz="2400" dirty="0" smtClean="0">
                <a:latin typeface="+mj-lt"/>
                <a:ea typeface="ヒラギノ丸ゴ StdN W2" pitchFamily="34" charset="-128"/>
              </a:rPr>
              <a:t>Let’s watch a product video</a:t>
            </a:r>
            <a:endParaRPr kumimoji="1" lang="en-US" altLang="ja-JP" sz="2400" dirty="0" smtClean="0">
              <a:latin typeface="+mj-lt"/>
              <a:ea typeface="ヒラギノ丸ゴ StdN W2" pitchFamily="34" charset="-128"/>
            </a:endParaRPr>
          </a:p>
        </p:txBody>
      </p:sp>
      <p:pic>
        <p:nvPicPr>
          <p:cNvPr id="3074" name="Picture 2" descr="\\Athena\共有データ\05_共有の共有\02_パワーポイント(テンプレート)\03_素材集\09_デジタル\再生アイコ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11710"/>
            <a:ext cx="1800200" cy="21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. Major Specification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677"/>
              </p:ext>
            </p:extLst>
          </p:nvPr>
        </p:nvGraphicFramePr>
        <p:xfrm>
          <a:off x="924272" y="1819270"/>
          <a:ext cx="5149025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68055"/>
                <a:gridCol w="26809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Max slitting imposition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3 ups</a:t>
                      </a:r>
                      <a:endParaRPr kumimoji="1" lang="ja-JP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Edge trim cutting length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3 to 60mm (0.11’’ x 2.36’’)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Strip trim cutting length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5 to 15mm (0.19’’ x 0.59’’)</a:t>
                      </a:r>
                      <a:endParaRPr kumimoji="1" lang="ja-JP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941752" y="1379552"/>
            <a:ext cx="92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+mj-lt"/>
              </a:rPr>
              <a:t>Slitting</a:t>
            </a:r>
            <a:endParaRPr lang="ja-JP" altLang="en-US" sz="2000" b="1" dirty="0"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99592" y="328253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latin typeface="Calibri" pitchFamily="34" charset="0"/>
              </a:rPr>
              <a:t>Cutting</a:t>
            </a:r>
            <a:endParaRPr lang="en-US" altLang="ja-JP" b="1" dirty="0">
              <a:latin typeface="Calibri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49502"/>
              </p:ext>
            </p:extLst>
          </p:nvPr>
        </p:nvGraphicFramePr>
        <p:xfrm>
          <a:off x="935143" y="3713078"/>
          <a:ext cx="5149025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84729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Maximum cutting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20 times/sheet</a:t>
                      </a:r>
                      <a:endParaRPr kumimoji="1" lang="ja-JP" altLang="en-US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D:\02_パワポ\SmartSlitter\イラスト\図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23878"/>
            <a:ext cx="1440160" cy="75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02_パワポ\SmartSlitter\イラスト\IMG_4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51670"/>
            <a:ext cx="1440160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. Major Specification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941752" y="1131590"/>
            <a:ext cx="2228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+mj-lt"/>
              </a:rPr>
              <a:t>Delivery section</a:t>
            </a:r>
            <a:endParaRPr lang="ja-JP" altLang="en-US" sz="2400" b="1" dirty="0">
              <a:latin typeface="+mj-lt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48967"/>
              </p:ext>
            </p:extLst>
          </p:nvPr>
        </p:nvGraphicFramePr>
        <p:xfrm>
          <a:off x="924322" y="2128902"/>
          <a:ext cx="6167958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07568"/>
                <a:gridCol w="39603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Max height 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150mm(5.90’’)</a:t>
                      </a:r>
                      <a:endParaRPr kumimoji="1" lang="ja-JP" alt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26708"/>
              </p:ext>
            </p:extLst>
          </p:nvPr>
        </p:nvGraphicFramePr>
        <p:xfrm>
          <a:off x="908643" y="3289022"/>
          <a:ext cx="6183637" cy="1010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07568"/>
                <a:gridCol w="3976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latin typeface="Calibri" pitchFamily="34" charset="0"/>
                        </a:rPr>
                        <a:t>Receiving sheet size 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Max : 370 x 150mm (14.565’’ x 5.905’’)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Min : 48 x 50mm (1.89’’ x 1.97’’)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 smtClean="0"/>
                        <a:t>Stack height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latin typeface="Calibri" pitchFamily="34" charset="0"/>
                        </a:rPr>
                        <a:t>Max height 90mm (3.93’’)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933792" y="1739592"/>
            <a:ext cx="2816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+mj-lt"/>
              </a:rPr>
              <a:t>a. Standard catching tray</a:t>
            </a:r>
            <a:endParaRPr lang="ja-JP" altLang="en-US" sz="2000" b="1" dirty="0">
              <a:latin typeface="+mj-lt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41752" y="2931790"/>
            <a:ext cx="17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+mj-lt"/>
              </a:rPr>
              <a:t>b</a:t>
            </a:r>
            <a:r>
              <a:rPr lang="en-US" altLang="ja-JP" sz="2000" b="1" dirty="0" smtClean="0">
                <a:latin typeface="+mj-lt"/>
              </a:rPr>
              <a:t>. Card stacker</a:t>
            </a:r>
            <a:endParaRPr lang="ja-JP" altLang="en-US" sz="2000" b="1" dirty="0">
              <a:latin typeface="+mj-lt"/>
            </a:endParaRPr>
          </a:p>
        </p:txBody>
      </p:sp>
      <p:pic>
        <p:nvPicPr>
          <p:cNvPr id="17" name="Picture 2" descr="D:\02_パワポ\SmartSlitter\イラスト\08SMSL100A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91830"/>
            <a:ext cx="140415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2_パワポ\SmartSlitter\イラスト\08SMSL100A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79662"/>
            <a:ext cx="129614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Target Application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44008" y="1491630"/>
            <a:ext cx="42484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Calibri" pitchFamily="34" charset="0"/>
              </a:rPr>
              <a:t>SmartSlitter can produce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>
                <a:latin typeface="Calibri" pitchFamily="34" charset="0"/>
              </a:rPr>
              <a:t>Coupons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Greeting cards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>
                <a:latin typeface="Calibri" pitchFamily="34" charset="0"/>
              </a:rPr>
              <a:t>Business cards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Other Card applications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Restaurant menu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Perfect Bind cover</a:t>
            </a:r>
          </a:p>
        </p:txBody>
      </p:sp>
      <p:pic>
        <p:nvPicPr>
          <p:cNvPr id="10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02_パワポ\SmartSlitter\イラスト\アプリケーション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9041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892406" y="4092303"/>
            <a:ext cx="1782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b="1" dirty="0" smtClean="0">
                <a:latin typeface="Calibri" pitchFamily="34" charset="0"/>
              </a:rPr>
              <a:t>*Samples of SmartSlitter</a:t>
            </a:r>
          </a:p>
        </p:txBody>
      </p:sp>
    </p:spTree>
    <p:extLst>
      <p:ext uri="{BB962C8B-B14F-4D97-AF65-F5344CB8AC3E}">
        <p14:creationId xmlns:p14="http://schemas.microsoft.com/office/powerpoint/2010/main" val="27572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Target Market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44008" y="1839630"/>
            <a:ext cx="41044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Calibri" pitchFamily="34" charset="0"/>
              </a:rPr>
              <a:t>SmartSlitter can go into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Short-run </a:t>
            </a:r>
            <a:r>
              <a:rPr lang="en-US" altLang="ja-JP" sz="2400" b="1" dirty="0">
                <a:latin typeface="Calibri" pitchFamily="34" charset="0"/>
              </a:rPr>
              <a:t>d</a:t>
            </a:r>
            <a:r>
              <a:rPr lang="en-US" altLang="ja-JP" sz="2400" b="1" dirty="0" smtClean="0">
                <a:latin typeface="Calibri" pitchFamily="34" charset="0"/>
              </a:rPr>
              <a:t>igital print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Advertising agencies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General Commercial Print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400" b="1" dirty="0" smtClean="0">
                <a:latin typeface="Calibri" pitchFamily="34" charset="0"/>
              </a:rPr>
              <a:t>In-plants</a:t>
            </a:r>
          </a:p>
        </p:txBody>
      </p:sp>
      <p:pic>
        <p:nvPicPr>
          <p:cNvPr id="10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02_パワポ\SmartSlitter\イラスト\アプリケーション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9041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892406" y="4092303"/>
            <a:ext cx="1782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b="1" dirty="0" smtClean="0">
                <a:latin typeface="Calibri" pitchFamily="34" charset="0"/>
              </a:rPr>
              <a:t>*Samples of SmartSlitter</a:t>
            </a:r>
          </a:p>
        </p:txBody>
      </p:sp>
    </p:spTree>
    <p:extLst>
      <p:ext uri="{BB962C8B-B14F-4D97-AF65-F5344CB8AC3E}">
        <p14:creationId xmlns:p14="http://schemas.microsoft.com/office/powerpoint/2010/main" val="2149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Function</a:t>
            </a:r>
            <a:r>
              <a:rPr lang="en-US" altLang="ja-JP" sz="3000" dirty="0" smtClean="0">
                <a:ea typeface="ＭＳ Ｐゴシック" charset="0"/>
                <a:cs typeface="ＭＳ Ｐゴシック" charset="0"/>
              </a:rPr>
              <a:t>                                                          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76056" y="2013053"/>
            <a:ext cx="2317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latin typeface="Calibri" pitchFamily="34" charset="0"/>
              </a:rPr>
              <a:t>1. Creasing</a:t>
            </a:r>
            <a:endParaRPr lang="en-US" altLang="ja-JP" sz="2800" b="1" dirty="0">
              <a:latin typeface="Calibri" pitchFamily="34" charset="0"/>
            </a:endParaRPr>
          </a:p>
          <a:p>
            <a:pPr>
              <a:defRPr/>
            </a:pPr>
            <a:r>
              <a:rPr lang="en-US" altLang="ja-JP" sz="2800" b="1" dirty="0">
                <a:latin typeface="Calibri" pitchFamily="34" charset="0"/>
              </a:rPr>
              <a:t>2</a:t>
            </a:r>
            <a:r>
              <a:rPr lang="en-US" altLang="ja-JP" sz="2800" b="1" dirty="0" smtClean="0">
                <a:latin typeface="Calibri" pitchFamily="34" charset="0"/>
              </a:rPr>
              <a:t>. Perforating</a:t>
            </a:r>
          </a:p>
          <a:p>
            <a:pPr>
              <a:defRPr/>
            </a:pPr>
            <a:r>
              <a:rPr lang="en-US" altLang="ja-JP" sz="2800" b="1" dirty="0" smtClean="0">
                <a:latin typeface="Calibri" pitchFamily="34" charset="0"/>
              </a:rPr>
              <a:t>3. Slitting</a:t>
            </a:r>
            <a:endParaRPr lang="en-US" altLang="ja-JP" sz="2800" b="1" dirty="0">
              <a:latin typeface="Calibri" pitchFamily="34" charset="0"/>
            </a:endParaRPr>
          </a:p>
          <a:p>
            <a:pPr>
              <a:defRPr/>
            </a:pPr>
            <a:r>
              <a:rPr lang="en-US" altLang="ja-JP" sz="2800" b="1" dirty="0" smtClean="0">
                <a:latin typeface="Calibri" pitchFamily="34" charset="0"/>
              </a:rPr>
              <a:t>4. Cutting</a:t>
            </a:r>
            <a:endParaRPr lang="en-US" altLang="ja-JP" sz="2800" b="1" dirty="0">
              <a:latin typeface="Calibri" pitchFamily="34" charset="0"/>
            </a:endParaRPr>
          </a:p>
        </p:txBody>
      </p:sp>
      <p:pic>
        <p:nvPicPr>
          <p:cNvPr id="10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02_パワポ\SmartSlitter\イラスト\08SMSL100A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7" y="1635646"/>
            <a:ext cx="41387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23399" y="1169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1. Creasing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696139" y="1347614"/>
            <a:ext cx="523354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Cross-direction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Two impact creasing units (positive and negative) are</a:t>
            </a:r>
            <a:r>
              <a:rPr lang="ja-JP" altLang="en-US" sz="2000" dirty="0" smtClean="0">
                <a:latin typeface="Calibri" pitchFamily="34" charset="0"/>
              </a:rPr>
              <a:t> </a:t>
            </a:r>
            <a:r>
              <a:rPr lang="en-US" altLang="ja-JP" sz="2000" dirty="0" smtClean="0">
                <a:latin typeface="Calibri" pitchFamily="34" charset="0"/>
              </a:rPr>
              <a:t>equipped as standard. (same units as in CRF-362)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Calibri" pitchFamily="34" charset="0"/>
              </a:rPr>
              <a:t>Creasing depth can be adjusted by </a:t>
            </a:r>
            <a:r>
              <a:rPr lang="en-US" altLang="ja-JP" sz="2000" dirty="0" smtClean="0">
                <a:latin typeface="Calibri" pitchFamily="34" charset="0"/>
              </a:rPr>
              <a:t>simple dial knobs.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Up to 20 creasing lines can be performed </a:t>
            </a:r>
            <a:r>
              <a:rPr lang="en-US" altLang="ja-JP" sz="2000" dirty="0">
                <a:latin typeface="Calibri" pitchFamily="34" charset="0"/>
              </a:rPr>
              <a:t>per </a:t>
            </a:r>
            <a:r>
              <a:rPr lang="en-US" altLang="ja-JP" sz="2000" dirty="0" smtClean="0">
                <a:latin typeface="Calibri" pitchFamily="34" charset="0"/>
              </a:rPr>
              <a:t>sheet.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Calibri" pitchFamily="34" charset="0"/>
              </a:rPr>
              <a:t>Minimum </a:t>
            </a:r>
            <a:r>
              <a:rPr lang="en-US" altLang="ja-JP" sz="2000" dirty="0" smtClean="0">
                <a:latin typeface="Calibri" pitchFamily="34" charset="0"/>
              </a:rPr>
              <a:t>creasing distance is 5mm. (0.196’’)</a:t>
            </a:r>
            <a:endParaRPr lang="en-US" altLang="ja-JP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Calibri" pitchFamily="34" charset="0"/>
              </a:rPr>
              <a:t>Standard creasing width : 0.8mm </a:t>
            </a:r>
            <a:r>
              <a:rPr lang="en-US" altLang="ja-JP" sz="2000" dirty="0" smtClean="0">
                <a:latin typeface="Calibri" pitchFamily="34" charset="0"/>
              </a:rPr>
              <a:t>(0.031’’)</a:t>
            </a:r>
            <a:endParaRPr lang="en-US" altLang="ja-JP" sz="2000" dirty="0">
              <a:latin typeface="Calibri" pitchFamily="34" charset="0"/>
            </a:endParaRPr>
          </a:p>
        </p:txBody>
      </p:sp>
      <p:pic>
        <p:nvPicPr>
          <p:cNvPr id="6146" name="Picture 2" descr="D:\02_パワポ\SmartSlitter\イラスト\08SMSL100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9" y="1791393"/>
            <a:ext cx="1880199" cy="12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35" y="2931790"/>
            <a:ext cx="1909954" cy="14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Function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02_パワポ\SmartSlitter\イラスト\08SMSL100A28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7814"/>
            <a:ext cx="2033786" cy="15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211960" y="1707654"/>
            <a:ext cx="44296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Sheet feed direction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2 sets of rotary scoring units are equipped.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Changeover can be done fully automatically through touch panel.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Scoring width : 0.8</a:t>
            </a:r>
            <a:r>
              <a:rPr lang="ja-JP" altLang="en-US" sz="2000" dirty="0" smtClean="0">
                <a:latin typeface="Calibri" pitchFamily="34" charset="0"/>
              </a:rPr>
              <a:t> </a:t>
            </a:r>
            <a:r>
              <a:rPr lang="en-US" altLang="ja-JP" sz="2000" dirty="0" smtClean="0">
                <a:latin typeface="Calibri" pitchFamily="34" charset="0"/>
              </a:rPr>
              <a:t>mm (0.031’’)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Calibri" pitchFamily="34" charset="0"/>
              </a:rPr>
              <a:t>Minimum scoring distance : 90 mm </a:t>
            </a:r>
            <a:r>
              <a:rPr lang="en-US" altLang="ja-JP" sz="2000" dirty="0">
                <a:latin typeface="Calibri" pitchFamily="34" charset="0"/>
              </a:rPr>
              <a:t>(3.55</a:t>
            </a:r>
            <a:r>
              <a:rPr lang="en-US" altLang="ja-JP" sz="2000" dirty="0" smtClean="0">
                <a:latin typeface="Calibri" pitchFamily="34" charset="0"/>
              </a:rPr>
              <a:t>’’)</a:t>
            </a:r>
          </a:p>
        </p:txBody>
      </p:sp>
      <p:pic>
        <p:nvPicPr>
          <p:cNvPr id="1026" name="Picture 2" descr="\\ATHENA\athena_the_3rd\01_営業\21_HIPに無い写真\SmartSlitter\08SMSL100A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" y="1851670"/>
            <a:ext cx="2131433" cy="14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02_パワポ\SmartSlitter\イラスト\08SMSL100A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15" y="292870"/>
            <a:ext cx="1302889" cy="8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Function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23399" y="1169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</a:rPr>
              <a:t>1. Creasing</a:t>
            </a:r>
          </a:p>
        </p:txBody>
      </p:sp>
    </p:spTree>
    <p:extLst>
      <p:ext uri="{BB962C8B-B14F-4D97-AF65-F5344CB8AC3E}">
        <p14:creationId xmlns:p14="http://schemas.microsoft.com/office/powerpoint/2010/main" val="22099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84213" y="952500"/>
            <a:ext cx="74882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9703" name="Picture 2" descr="C:\02_パワポ\CRA-36\小さいサイズ\05CRA36A06_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012753"/>
            <a:ext cx="3143647" cy="2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427984" y="1530533"/>
            <a:ext cx="44296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latin typeface="Calibri" pitchFamily="34" charset="0"/>
                <a:ea typeface="ＭＳ Ｐゴシック" pitchFamily="50" charset="-128"/>
              </a:rPr>
              <a:t>Cross-direction (Option)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b="1" dirty="0" smtClean="0">
                <a:latin typeface="Calibri" pitchFamily="34" charset="0"/>
                <a:ea typeface="ＭＳ Ｐゴシック" pitchFamily="50" charset="-128"/>
              </a:rPr>
              <a:t>Impact </a:t>
            </a:r>
            <a:r>
              <a:rPr lang="en-US" altLang="ja-JP" sz="2000" b="1" dirty="0">
                <a:latin typeface="Calibri" pitchFamily="34" charset="0"/>
                <a:ea typeface="ＭＳ Ｐゴシック" pitchFamily="50" charset="-128"/>
              </a:rPr>
              <a:t>perforation </a:t>
            </a:r>
            <a:r>
              <a:rPr lang="en-US" altLang="ja-JP" sz="2000" dirty="0">
                <a:latin typeface="Calibri" pitchFamily="34" charset="0"/>
                <a:ea typeface="ＭＳ Ｐゴシック" pitchFamily="50" charset="-128"/>
              </a:rPr>
              <a:t>unit, PRF-36, performs perforation by replacing </a:t>
            </a:r>
            <a:r>
              <a:rPr lang="en-US" altLang="ja-JP" sz="2000" dirty="0" smtClean="0">
                <a:latin typeface="Calibri" pitchFamily="34" charset="0"/>
                <a:ea typeface="ＭＳ Ｐゴシック" pitchFamily="50" charset="-128"/>
              </a:rPr>
              <a:t>with</a:t>
            </a:r>
            <a:r>
              <a:rPr lang="ja-JP" altLang="en-US" sz="2000" dirty="0" smtClean="0"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latin typeface="Calibri" pitchFamily="34" charset="0"/>
                <a:ea typeface="ＭＳ Ｐゴシック" pitchFamily="50" charset="-128"/>
              </a:rPr>
              <a:t>the </a:t>
            </a:r>
            <a:r>
              <a:rPr lang="en-US" altLang="ja-JP" sz="2000" dirty="0">
                <a:latin typeface="Calibri" pitchFamily="34" charset="0"/>
                <a:ea typeface="ＭＳ Ｐゴシック" pitchFamily="50" charset="-128"/>
              </a:rPr>
              <a:t>creasin</a:t>
            </a:r>
            <a:r>
              <a:rPr lang="en-US" altLang="ja-JP" sz="2000" dirty="0">
                <a:latin typeface="+mj-lt"/>
              </a:rPr>
              <a:t>g unit. </a:t>
            </a:r>
            <a:endParaRPr lang="en-US" altLang="ja-JP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+mj-lt"/>
              </a:rPr>
              <a:t>Partial perforation can be performed by replacing perforation blade</a:t>
            </a:r>
            <a:r>
              <a:rPr lang="en-US" altLang="ja-JP" sz="2000" dirty="0" smtClean="0">
                <a:latin typeface="+mj-lt"/>
              </a:rPr>
              <a:t>.</a:t>
            </a:r>
            <a:endParaRPr lang="en-US" altLang="ja-JP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ja-JP" sz="2000" dirty="0">
                <a:latin typeface="+mj-lt"/>
              </a:rPr>
              <a:t>P</a:t>
            </a:r>
            <a:r>
              <a:rPr lang="en-GB" altLang="ja-JP" sz="2000" dirty="0" smtClean="0">
                <a:latin typeface="+mj-lt"/>
              </a:rPr>
              <a:t>erforation </a:t>
            </a:r>
            <a:r>
              <a:rPr lang="en-GB" altLang="ja-JP" sz="2000" dirty="0">
                <a:latin typeface="+mj-lt"/>
              </a:rPr>
              <a:t>blade and cutting </a:t>
            </a:r>
            <a:r>
              <a:rPr lang="en-GB" altLang="ja-JP" sz="2000" dirty="0" smtClean="0">
                <a:latin typeface="+mj-lt"/>
              </a:rPr>
              <a:t>stick </a:t>
            </a:r>
            <a:r>
              <a:rPr lang="en-GB" altLang="ja-JP" sz="2000" dirty="0">
                <a:latin typeface="+mj-lt"/>
              </a:rPr>
              <a:t>can be </a:t>
            </a:r>
            <a:r>
              <a:rPr lang="en-GB" altLang="ja-JP" sz="2000" dirty="0" smtClean="0">
                <a:latin typeface="+mj-lt"/>
              </a:rPr>
              <a:t>replaced with simple procedure</a:t>
            </a:r>
            <a:r>
              <a:rPr lang="en-US" altLang="ja-JP" sz="2000" dirty="0" smtClean="0">
                <a:latin typeface="+mj-lt"/>
              </a:rPr>
              <a:t>.</a:t>
            </a:r>
          </a:p>
        </p:txBody>
      </p:sp>
      <p:pic>
        <p:nvPicPr>
          <p:cNvPr id="9" name="Picture 3" descr="D:\02_パワポ\SmartSlitter\図を保存したやつ\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0215"/>
            <a:ext cx="13049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823399" y="116981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2</a:t>
            </a:r>
            <a:r>
              <a:rPr lang="en-US" altLang="ja-JP" sz="2400" b="1" dirty="0" smtClean="0">
                <a:latin typeface="Calibri" pitchFamily="34" charset="0"/>
              </a:rPr>
              <a:t>. Perforating</a:t>
            </a:r>
          </a:p>
        </p:txBody>
      </p:sp>
      <p:sp>
        <p:nvSpPr>
          <p:cNvPr id="11" name="タイトル 1"/>
          <p:cNvSpPr>
            <a:spLocks/>
          </p:cNvSpPr>
          <p:nvPr/>
        </p:nvSpPr>
        <p:spPr bwMode="auto">
          <a:xfrm>
            <a:off x="611188" y="293688"/>
            <a:ext cx="8318500" cy="9096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altLang="ja-JP" sz="3600" b="1" dirty="0" smtClean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Function</a:t>
            </a:r>
            <a:endParaRPr lang="en-US" altLang="ja-JP" sz="3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1461</Words>
  <Application>Microsoft Office PowerPoint</Application>
  <PresentationFormat>Ekraaniseanss (16:9)</PresentationFormat>
  <Paragraphs>258</Paragraphs>
  <Slides>31</Slides>
  <Notes>10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31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Century Gothic</vt:lpstr>
      <vt:lpstr>HG創英角ﾎﾟｯﾌﾟ体</vt:lpstr>
      <vt:lpstr>Tahoma</vt:lpstr>
      <vt:lpstr>ヒラギノ丸ゴ StdN W2</vt:lpstr>
      <vt:lpstr>hi2008</vt:lpstr>
      <vt:lpstr>SmartSlitter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Horizon International</dc:creator>
  <cp:lastModifiedBy>Aedes</cp:lastModifiedBy>
  <cp:revision>1006</cp:revision>
  <cp:lastPrinted>2015-09-21T08:07:28Z</cp:lastPrinted>
  <dcterms:created xsi:type="dcterms:W3CDTF">2009-03-09T07:48:15Z</dcterms:created>
  <dcterms:modified xsi:type="dcterms:W3CDTF">2015-12-01T14:56:00Z</dcterms:modified>
</cp:coreProperties>
</file>